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9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80" r:id="rId27"/>
    <p:sldId id="281" r:id="rId28"/>
    <p:sldId id="282" r:id="rId29"/>
    <p:sldId id="283" r:id="rId30"/>
    <p:sldId id="285" r:id="rId31"/>
    <p:sldId id="286" r:id="rId32"/>
    <p:sldId id="290" r:id="rId33"/>
    <p:sldId id="288" r:id="rId34"/>
    <p:sldId id="295" r:id="rId35"/>
    <p:sldId id="297" r:id="rId36"/>
    <p:sldId id="298" r:id="rId37"/>
    <p:sldId id="277" r:id="rId38"/>
    <p:sldId id="279" r:id="rId39"/>
    <p:sldId id="289" r:id="rId40"/>
    <p:sldId id="291" r:id="rId41"/>
    <p:sldId id="292" r:id="rId42"/>
    <p:sldId id="293" r:id="rId43"/>
    <p:sldId id="294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061"/>
    <a:srgbClr val="F08545"/>
    <a:srgbClr val="1FABF0"/>
    <a:srgbClr val="292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D3F2D-55D2-45BA-A536-3DA198FDF0EA}" v="3" dt="2025-09-25T10:19:44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n RAYNAL" userId="73012490-673d-436a-b6ca-9e2df321dd26" providerId="ADAL" clId="{F9794333-CB8E-4A35-A65E-F155E75F8B0B}"/>
    <pc:docChg chg="addSld delSld modSld">
      <pc:chgData name="Manon RAYNAL" userId="73012490-673d-436a-b6ca-9e2df321dd26" providerId="ADAL" clId="{F9794333-CB8E-4A35-A65E-F155E75F8B0B}" dt="2025-09-25T10:59:54.192" v="6" actId="20577"/>
      <pc:docMkLst>
        <pc:docMk/>
      </pc:docMkLst>
      <pc:sldChg chg="del">
        <pc:chgData name="Manon RAYNAL" userId="73012490-673d-436a-b6ca-9e2df321dd26" providerId="ADAL" clId="{F9794333-CB8E-4A35-A65E-F155E75F8B0B}" dt="2025-09-25T10:19:25.771" v="0" actId="2696"/>
        <pc:sldMkLst>
          <pc:docMk/>
          <pc:sldMk cId="619403325" sldId="264"/>
        </pc:sldMkLst>
      </pc:sldChg>
      <pc:sldChg chg="add del">
        <pc:chgData name="Manon RAYNAL" userId="73012490-673d-436a-b6ca-9e2df321dd26" providerId="ADAL" clId="{F9794333-CB8E-4A35-A65E-F155E75F8B0B}" dt="2025-09-25T10:19:38.092" v="2"/>
        <pc:sldMkLst>
          <pc:docMk/>
          <pc:sldMk cId="3067015567" sldId="264"/>
        </pc:sldMkLst>
      </pc:sldChg>
      <pc:sldChg chg="del">
        <pc:chgData name="Manon RAYNAL" userId="73012490-673d-436a-b6ca-9e2df321dd26" providerId="ADAL" clId="{F9794333-CB8E-4A35-A65E-F155E75F8B0B}" dt="2025-09-25T10:19:41.620" v="3" actId="2696"/>
        <pc:sldMkLst>
          <pc:docMk/>
          <pc:sldMk cId="567588082" sldId="268"/>
        </pc:sldMkLst>
      </pc:sldChg>
      <pc:sldChg chg="add">
        <pc:chgData name="Manon RAYNAL" userId="73012490-673d-436a-b6ca-9e2df321dd26" providerId="ADAL" clId="{F9794333-CB8E-4A35-A65E-F155E75F8B0B}" dt="2025-09-25T10:19:44.736" v="4"/>
        <pc:sldMkLst>
          <pc:docMk/>
          <pc:sldMk cId="4164687476" sldId="268"/>
        </pc:sldMkLst>
      </pc:sldChg>
      <pc:sldChg chg="modSp mod">
        <pc:chgData name="Manon RAYNAL" userId="73012490-673d-436a-b6ca-9e2df321dd26" providerId="ADAL" clId="{F9794333-CB8E-4A35-A65E-F155E75F8B0B}" dt="2025-09-25T10:59:54.192" v="6" actId="20577"/>
        <pc:sldMkLst>
          <pc:docMk/>
          <pc:sldMk cId="3998678190" sldId="296"/>
        </pc:sldMkLst>
        <pc:spChg chg="mod">
          <ac:chgData name="Manon RAYNAL" userId="73012490-673d-436a-b6ca-9e2df321dd26" providerId="ADAL" clId="{F9794333-CB8E-4A35-A65E-F155E75F8B0B}" dt="2025-09-25T10:59:54.192" v="6" actId="20577"/>
          <ac:spMkLst>
            <pc:docMk/>
            <pc:sldMk cId="3998678190" sldId="296"/>
            <ac:spMk id="3" creationId="{CD0B3711-7FA7-1825-1ED7-D9236AF3B309}"/>
          </ac:spMkLst>
        </pc:spChg>
      </pc:sldChg>
      <pc:sldChg chg="new">
        <pc:chgData name="Manon RAYNAL" userId="73012490-673d-436a-b6ca-9e2df321dd26" providerId="ADAL" clId="{F9794333-CB8E-4A35-A65E-F155E75F8B0B}" dt="2025-09-25T10:20:09.757" v="5" actId="680"/>
        <pc:sldMkLst>
          <pc:docMk/>
          <pc:sldMk cId="2829712101" sldId="2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2579548-B15D-5518-2768-C1E049FCC5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3DAB5C-8EB2-611C-F320-29C68ED2A5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69FA9-DEB5-46D9-9C61-4BB9EF9CDB5E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D27590-0700-CA5E-CBB6-A0D5D4290F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6389A4-9E0F-3B85-59EF-90DB4279DD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BFC95-1DC9-4D54-A2EB-9BA500D06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19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997AA-FE4A-42B7-95E3-8AB2DB0B58A8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6805-CCE6-4BB3-8B5D-78B493D759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0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6805-CCE6-4BB3-8B5D-78B493D7590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02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F150A-0827-F120-B26F-3198B97D8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17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08545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908A53-81EE-06AA-E5BF-B06DBBDEB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085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78A86-073A-37C6-2B46-A868BCAD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7E95-46E3-4282-A86B-28CFF40F7D60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45A4BC-5E3C-7B37-9BA9-1FD21122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DAD538-397C-414F-87FB-BA5BA669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FCCA-3A4D-4F31-8D06-4AD9610AFA72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cercle, Graphique, graphisme, Caractère coloré&#10;&#10;Description générée automatiquement">
            <a:extLst>
              <a:ext uri="{FF2B5EF4-FFF2-40B4-BE49-F238E27FC236}">
                <a16:creationId xmlns:a16="http://schemas.microsoft.com/office/drawing/2014/main" id="{A4447D22-14DF-7B23-C875-08FC1BE24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078" y="5660426"/>
            <a:ext cx="1325922" cy="10610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82DDA9-4DB7-28C0-68A9-949E09CEB64D}"/>
              </a:ext>
            </a:extLst>
          </p:cNvPr>
          <p:cNvSpPr/>
          <p:nvPr userDrawn="1"/>
        </p:nvSpPr>
        <p:spPr>
          <a:xfrm>
            <a:off x="0" y="2936590"/>
            <a:ext cx="10668000" cy="85743"/>
          </a:xfrm>
          <a:prstGeom prst="rect">
            <a:avLst/>
          </a:prstGeom>
          <a:gradFill flip="none" rotWithShape="1">
            <a:gsLst>
              <a:gs pos="10000">
                <a:srgbClr val="47B06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F72E8-7E89-5E26-DA65-24C43AD89FE6}"/>
              </a:ext>
            </a:extLst>
          </p:cNvPr>
          <p:cNvSpPr/>
          <p:nvPr userDrawn="1"/>
        </p:nvSpPr>
        <p:spPr>
          <a:xfrm>
            <a:off x="0" y="3020895"/>
            <a:ext cx="8153400" cy="83150"/>
          </a:xfrm>
          <a:prstGeom prst="rect">
            <a:avLst/>
          </a:prstGeom>
          <a:gradFill>
            <a:gsLst>
              <a:gs pos="100000">
                <a:srgbClr val="1FABF0"/>
              </a:gs>
              <a:gs pos="0">
                <a:schemeClr val="bg1">
                  <a:alpha val="9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2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50BE7-1711-2827-A66F-CCB8F280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ABF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C7481-067B-B939-3799-81346322D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IBM Plex Sans" panose="020B0503050203000203" pitchFamily="34" charset="0"/>
              </a:defRPr>
            </a:lvl1pPr>
            <a:lvl2pPr>
              <a:defRPr sz="1600">
                <a:latin typeface="IBM Plex Sans" panose="020B0503050203000203" pitchFamily="34" charset="0"/>
              </a:defRPr>
            </a:lvl2pPr>
            <a:lvl3pPr>
              <a:defRPr sz="1400">
                <a:latin typeface="IBM Plex Sans" panose="020B0503050203000203" pitchFamily="34" charset="0"/>
              </a:defRPr>
            </a:lvl3pPr>
            <a:lvl4pPr>
              <a:defRPr sz="1200">
                <a:latin typeface="IBM Plex Sans" panose="020B0503050203000203" pitchFamily="34" charset="0"/>
              </a:defRPr>
            </a:lvl4pPr>
            <a:lvl5pPr marL="1828800" indent="0">
              <a:buNone/>
              <a:defRPr>
                <a:latin typeface="IBM Plex Sans" panose="020B050305020300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4BB388-637F-7396-F1BE-430D292C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7E95-46E3-4282-A86B-28CFF40F7D60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A1336-03AC-3036-3288-B922775C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2EDC40-8B5B-F974-F01D-3F6B5485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FCCA-3A4D-4F31-8D06-4AD9610AFA7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B6C0BB-D26C-93D8-0715-469AE085911E}"/>
              </a:ext>
            </a:extLst>
          </p:cNvPr>
          <p:cNvSpPr/>
          <p:nvPr userDrawn="1"/>
        </p:nvSpPr>
        <p:spPr>
          <a:xfrm>
            <a:off x="0" y="6760037"/>
            <a:ext cx="10668000" cy="85743"/>
          </a:xfrm>
          <a:prstGeom prst="rect">
            <a:avLst/>
          </a:prstGeom>
          <a:gradFill flip="none" rotWithShape="1">
            <a:gsLst>
              <a:gs pos="100000">
                <a:srgbClr val="1FABF0"/>
              </a:gs>
              <a:gs pos="0">
                <a:schemeClr val="bg1">
                  <a:alpha val="9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cercle, Caractère coloré, balle, Graphique&#10;&#10;Description générée automatiquement">
            <a:extLst>
              <a:ext uri="{FF2B5EF4-FFF2-40B4-BE49-F238E27FC236}">
                <a16:creationId xmlns:a16="http://schemas.microsoft.com/office/drawing/2014/main" id="{01995B87-2D2D-0487-ACE6-B0B8DE7C7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27722"/>
            <a:ext cx="711832" cy="4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9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50BE7-1711-2827-A66F-CCB8F280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B06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4BB388-637F-7396-F1BE-430D292C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7E95-46E3-4282-A86B-28CFF40F7D60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A1336-03AC-3036-3288-B922775C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2EDC40-8B5B-F974-F01D-3F6B5485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FCCA-3A4D-4F31-8D06-4AD9610AFA7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B6C0BB-D26C-93D8-0715-469AE085911E}"/>
              </a:ext>
            </a:extLst>
          </p:cNvPr>
          <p:cNvSpPr/>
          <p:nvPr userDrawn="1"/>
        </p:nvSpPr>
        <p:spPr>
          <a:xfrm>
            <a:off x="0" y="6760037"/>
            <a:ext cx="10668000" cy="85743"/>
          </a:xfrm>
          <a:prstGeom prst="rect">
            <a:avLst/>
          </a:prstGeom>
          <a:gradFill flip="none" rotWithShape="1">
            <a:gsLst>
              <a:gs pos="100000">
                <a:srgbClr val="47B061"/>
              </a:gs>
              <a:gs pos="0">
                <a:schemeClr val="bg1">
                  <a:alpha val="9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ercle, Caractère coloré, balle, Graphique&#10;&#10;Description générée automatiquement">
            <a:extLst>
              <a:ext uri="{FF2B5EF4-FFF2-40B4-BE49-F238E27FC236}">
                <a16:creationId xmlns:a16="http://schemas.microsoft.com/office/drawing/2014/main" id="{81CEB5DC-2C26-560B-F1CB-37C5DE71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27722"/>
            <a:ext cx="711832" cy="474806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FA82DCD-BE80-F0E5-53FF-398FE8A7A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1800">
                <a:latin typeface="IBM Plex Sans" panose="020B0503050203000203" pitchFamily="34" charset="0"/>
              </a:defRPr>
            </a:lvl1pPr>
            <a:lvl2pPr>
              <a:defRPr sz="1600">
                <a:latin typeface="IBM Plex Sans" panose="020B0503050203000203" pitchFamily="34" charset="0"/>
              </a:defRPr>
            </a:lvl2pPr>
            <a:lvl3pPr>
              <a:defRPr sz="1400">
                <a:latin typeface="IBM Plex Sans" panose="020B0503050203000203" pitchFamily="34" charset="0"/>
              </a:defRPr>
            </a:lvl3pPr>
            <a:lvl4pPr>
              <a:defRPr sz="1200">
                <a:latin typeface="IBM Plex Sans" panose="020B0503050203000203" pitchFamily="34" charset="0"/>
              </a:defRPr>
            </a:lvl4pPr>
            <a:lvl5pPr marL="1828800" indent="0">
              <a:buNone/>
              <a:defRPr>
                <a:latin typeface="IBM Plex Sans" panose="020B050305020300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83658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50BE7-1711-2827-A66F-CCB8F280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8545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4BB388-637F-7396-F1BE-430D292C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7E95-46E3-4282-A86B-28CFF40F7D60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A1336-03AC-3036-3288-B922775C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2EDC40-8B5B-F974-F01D-3F6B5485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FCCA-3A4D-4F31-8D06-4AD9610AFA7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B6C0BB-D26C-93D8-0715-469AE085911E}"/>
              </a:ext>
            </a:extLst>
          </p:cNvPr>
          <p:cNvSpPr/>
          <p:nvPr userDrawn="1"/>
        </p:nvSpPr>
        <p:spPr>
          <a:xfrm>
            <a:off x="0" y="6760037"/>
            <a:ext cx="10668000" cy="85743"/>
          </a:xfrm>
          <a:prstGeom prst="rect">
            <a:avLst/>
          </a:prstGeom>
          <a:gradFill flip="none" rotWithShape="1">
            <a:gsLst>
              <a:gs pos="100000">
                <a:srgbClr val="F08545"/>
              </a:gs>
              <a:gs pos="0">
                <a:schemeClr val="bg1">
                  <a:alpha val="9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cercle, Caractère coloré, balle, Graphique&#10;&#10;Description générée automatiquement">
            <a:extLst>
              <a:ext uri="{FF2B5EF4-FFF2-40B4-BE49-F238E27FC236}">
                <a16:creationId xmlns:a16="http://schemas.microsoft.com/office/drawing/2014/main" id="{81CEB5DC-2C26-560B-F1CB-37C5DE71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27722"/>
            <a:ext cx="711832" cy="474806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FA82DCD-BE80-F0E5-53FF-398FE8A7A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1800">
                <a:latin typeface="IBM Plex Sans" panose="020B0503050203000203" pitchFamily="34" charset="0"/>
              </a:defRPr>
            </a:lvl1pPr>
            <a:lvl2pPr>
              <a:defRPr sz="1600">
                <a:latin typeface="IBM Plex Sans" panose="020B0503050203000203" pitchFamily="34" charset="0"/>
              </a:defRPr>
            </a:lvl2pPr>
            <a:lvl3pPr>
              <a:defRPr sz="1400">
                <a:latin typeface="IBM Plex Sans" panose="020B0503050203000203" pitchFamily="34" charset="0"/>
              </a:defRPr>
            </a:lvl3pPr>
            <a:lvl4pPr>
              <a:defRPr sz="1200">
                <a:latin typeface="IBM Plex Sans" panose="020B0503050203000203" pitchFamily="34" charset="0"/>
              </a:defRPr>
            </a:lvl4pPr>
            <a:lvl5pPr marL="1828800" indent="0">
              <a:buNone/>
              <a:defRPr>
                <a:latin typeface="IBM Plex Sans" panose="020B050305020300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8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F0E03B-CCBA-1980-25DA-F3EBDBA0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DEADFB-E108-F95A-4B49-36361572B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E61258-13FF-CB9C-F8EA-8715922A6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17E95-46E3-4282-A86B-28CFF40F7D60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10F9AA-E1EE-5E4E-6E04-420502E12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C07C1-EE61-E315-44ED-793EB88BB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FCCA-3A4D-4F31-8D06-4AD9610AF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60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csante.fr/" TargetMode="External"/><Relationship Id="rId2" Type="http://schemas.openxmlformats.org/officeDocument/2006/relationships/hyperlink" Target="mailto:patrick.vuattoux@avecsante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F9DFC-B631-ECF0-5D6F-35D0B8339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AVENANT 2 DE L’ACI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4E6549-EE19-F93E-1611-1E242251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02280"/>
          </a:xfrm>
        </p:spPr>
        <p:txBody>
          <a:bodyPr>
            <a:normAutofit/>
          </a:bodyPr>
          <a:lstStyle/>
          <a:p>
            <a:r>
              <a:rPr lang="fr-FR" sz="3600" dirty="0"/>
              <a:t>Synthèse et discussion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000" i="1" dirty="0"/>
              <a:t>Patrick Vuattoux – Co-président </a:t>
            </a:r>
            <a:r>
              <a:rPr lang="fr-FR" sz="2000" i="1" dirty="0" err="1"/>
              <a:t>AVECsanté</a:t>
            </a:r>
            <a:endParaRPr lang="fr-FR" sz="2000" i="1" dirty="0"/>
          </a:p>
          <a:p>
            <a:r>
              <a:rPr lang="fr-FR" sz="2000" i="1" dirty="0">
                <a:hlinkClick r:id="rId2"/>
              </a:rPr>
              <a:t>patrick.vuattoux@avecsante.fr</a:t>
            </a:r>
            <a:r>
              <a:rPr lang="fr-FR" sz="2000" i="1" dirty="0"/>
              <a:t> – </a:t>
            </a:r>
            <a:r>
              <a:rPr lang="fr-FR" sz="2000" i="1" dirty="0">
                <a:hlinkClick r:id="rId3"/>
              </a:rPr>
              <a:t>www.avecsante.fr</a:t>
            </a:r>
            <a:r>
              <a:rPr lang="fr-FR" sz="2000" i="1" dirty="0"/>
              <a:t>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2FCF5EB-68B9-8E87-E776-94C066572CAB}"/>
              </a:ext>
            </a:extLst>
          </p:cNvPr>
          <p:cNvSpPr txBox="1">
            <a:spLocks/>
          </p:cNvSpPr>
          <p:nvPr/>
        </p:nvSpPr>
        <p:spPr>
          <a:xfrm>
            <a:off x="326367" y="6366294"/>
            <a:ext cx="1907875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Source : Assurance Maladie</a:t>
            </a:r>
          </a:p>
        </p:txBody>
      </p:sp>
    </p:spTree>
    <p:extLst>
      <p:ext uri="{BB962C8B-B14F-4D97-AF65-F5344CB8AC3E}">
        <p14:creationId xmlns:p14="http://schemas.microsoft.com/office/powerpoint/2010/main" val="324107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E694C-BCCD-52ED-9526-D358FDFF3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87DDC-E05D-33AE-E387-6E1D08AA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3. RECONNAÎTRE LA NOTION D'ÉQUIPE EN VALORISANT DAVANTAGE LA COORDINATION ENTRE PROFESSIONNELS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48F22-2BFD-4BC4-95E0-623E80BE1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6484"/>
            <a:ext cx="10515600" cy="92557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fr-FR" dirty="0"/>
              <a:t>La troisième orientation consiste à reconnaître davantage la notion d’équipe avec la prise en compte de cette équipe dans le calcul des rémunérations.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F2B1FC6-1184-939B-04D0-0F0ED354109F}"/>
              </a:ext>
            </a:extLst>
          </p:cNvPr>
          <p:cNvSpPr txBox="1">
            <a:spLocks/>
          </p:cNvSpPr>
          <p:nvPr/>
        </p:nvSpPr>
        <p:spPr>
          <a:xfrm>
            <a:off x="838200" y="3127853"/>
            <a:ext cx="10515600" cy="2821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47B061"/>
                </a:solidFill>
              </a:rPr>
              <a:t>Mesures :</a:t>
            </a:r>
            <a:endParaRPr lang="fr-FR" dirty="0">
              <a:solidFill>
                <a:srgbClr val="47B061"/>
              </a:solidFill>
            </a:endParaRPr>
          </a:p>
          <a:p>
            <a:pPr>
              <a:lnSpc>
                <a:spcPct val="100000"/>
              </a:lnSpc>
            </a:pPr>
            <a:r>
              <a:rPr lang="fr-FR" b="1" dirty="0"/>
              <a:t>Valoriser le travail en équipe et la qualité des soins </a:t>
            </a:r>
            <a:r>
              <a:rPr lang="fr-FR" dirty="0"/>
              <a:t>à travers la définition d’une nouvelle rémunération notamment autour d’objectifs de prévention et de santé publique</a:t>
            </a:r>
          </a:p>
          <a:p>
            <a:pPr>
              <a:lnSpc>
                <a:spcPct val="100000"/>
              </a:lnSpc>
            </a:pPr>
            <a:r>
              <a:rPr lang="fr-FR" b="1" dirty="0"/>
              <a:t>Valoriser les MSP qui offrent une véritable coordination aux patients </a:t>
            </a:r>
            <a:r>
              <a:rPr lang="fr-FR" dirty="0"/>
              <a:t>(« parcours ») : création d’une file active d’équipe pour le calcul de la rémunération</a:t>
            </a:r>
          </a:p>
          <a:p>
            <a:pPr>
              <a:lnSpc>
                <a:spcPct val="100000"/>
              </a:lnSpc>
            </a:pPr>
            <a:r>
              <a:rPr lang="fr-FR" b="1" dirty="0"/>
              <a:t>Instruire l’intégration des projets </a:t>
            </a:r>
            <a:r>
              <a:rPr lang="fr-FR" dirty="0"/>
              <a:t>lancés dans le cadre des expérimentations article 51 pour les MSP les plus matures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3169D98-1B92-AF1C-A944-238C55C91795}"/>
              </a:ext>
            </a:extLst>
          </p:cNvPr>
          <p:cNvSpPr/>
          <p:nvPr/>
        </p:nvSpPr>
        <p:spPr>
          <a:xfrm>
            <a:off x="741872" y="1946484"/>
            <a:ext cx="10611928" cy="778835"/>
          </a:xfrm>
          <a:prstGeom prst="roundRect">
            <a:avLst/>
          </a:prstGeom>
          <a:noFill/>
          <a:ln w="19050">
            <a:solidFill>
              <a:srgbClr val="47B0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6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8F280328-CA40-6331-A2D9-D72300B00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406316">
            <a:off x="370565" y="439502"/>
            <a:ext cx="474259" cy="4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7E050-15A5-BA89-200A-375089DC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L’actualité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0B3711-7FA7-1825-1ED7-D9236AF3B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négociations à l’arrêt</a:t>
            </a:r>
          </a:p>
          <a:p>
            <a:endParaRPr lang="fr-FR" dirty="0"/>
          </a:p>
          <a:p>
            <a:r>
              <a:rPr lang="fr-FR" dirty="0"/>
              <a:t>Une voie peut être qui nous permettra de réinterroger le modèle grâce à une consultations des MSP par AVEC SANTE et ses fédé régionales</a:t>
            </a:r>
          </a:p>
        </p:txBody>
      </p:sp>
    </p:spTree>
    <p:extLst>
      <p:ext uri="{BB962C8B-B14F-4D97-AF65-F5344CB8AC3E}">
        <p14:creationId xmlns:p14="http://schemas.microsoft.com/office/powerpoint/2010/main" val="399867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3B123-65A2-8F6F-E898-BC2F788AA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36631-C0F4-D60B-3948-E4C7B41A8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173"/>
            <a:ext cx="9144000" cy="2206027"/>
          </a:xfrm>
        </p:spPr>
        <p:txBody>
          <a:bodyPr/>
          <a:lstStyle/>
          <a:p>
            <a:r>
              <a:rPr lang="fr-FR" dirty="0"/>
              <a:t>LE NOUVEAU MODÈLE ACI</a:t>
            </a:r>
            <a:br>
              <a:rPr lang="fr-FR" dirty="0"/>
            </a:br>
            <a:r>
              <a:rPr lang="fr-FR" dirty="0"/>
              <a:t>(en cours de négo)</a:t>
            </a:r>
          </a:p>
        </p:txBody>
      </p:sp>
    </p:spTree>
    <p:extLst>
      <p:ext uri="{BB962C8B-B14F-4D97-AF65-F5344CB8AC3E}">
        <p14:creationId xmlns:p14="http://schemas.microsoft.com/office/powerpoint/2010/main" val="224421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BDB07-1364-FF2A-A675-1C096287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PRINCIPALES PROPOSITIONS SUR LES ÉVOLUTIONS À 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6FDC0-317D-3433-B383-15E26A2C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950" y="2656935"/>
            <a:ext cx="10128849" cy="38359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dirty="0"/>
              <a:t>Suppression de la distinction socle – prérequis</a:t>
            </a:r>
          </a:p>
          <a:p>
            <a:pPr>
              <a:lnSpc>
                <a:spcPct val="120000"/>
              </a:lnSpc>
            </a:pPr>
            <a:r>
              <a:rPr lang="fr-FR" dirty="0"/>
              <a:t>Suppression des points fixes/variables</a:t>
            </a:r>
          </a:p>
          <a:p>
            <a:pPr>
              <a:lnSpc>
                <a:spcPct val="120000"/>
              </a:lnSpc>
            </a:pPr>
            <a:r>
              <a:rPr lang="fr-FR" dirty="0"/>
              <a:t>Réduction du nombre d’indicateurs</a:t>
            </a:r>
          </a:p>
          <a:p>
            <a:pPr>
              <a:lnSpc>
                <a:spcPct val="120000"/>
              </a:lnSpc>
            </a:pPr>
            <a:r>
              <a:rPr lang="fr-FR" dirty="0"/>
              <a:t>Certaines missions optionnelles seraient intégrées comme modulateurs de la rémunération : diversité des PS, consultations de 2e recours</a:t>
            </a:r>
          </a:p>
          <a:p>
            <a:pPr>
              <a:lnSpc>
                <a:spcPct val="120000"/>
              </a:lnSpc>
            </a:pPr>
            <a:r>
              <a:rPr lang="fr-FR" dirty="0"/>
              <a:t>Amélioration de la lisibilité du rôle des variables/modulateurs</a:t>
            </a:r>
          </a:p>
          <a:p>
            <a:pPr>
              <a:lnSpc>
                <a:spcPct val="120000"/>
              </a:lnSpc>
            </a:pPr>
            <a:r>
              <a:rPr lang="fr-FR" dirty="0"/>
              <a:t>Limitation des effets de seuils et suppression du fonctionnement à points</a:t>
            </a:r>
          </a:p>
          <a:p>
            <a:pPr>
              <a:lnSpc>
                <a:spcPct val="120000"/>
              </a:lnSpc>
            </a:pPr>
            <a:r>
              <a:rPr lang="fr-FR" dirty="0"/>
              <a:t>Indicateur dédié « Parcours IC » réintégré dans le volet protocoles PPP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ED30926-84EE-22D4-3480-DC194474F422}"/>
              </a:ext>
            </a:extLst>
          </p:cNvPr>
          <p:cNvSpPr txBox="1">
            <a:spLocks/>
          </p:cNvSpPr>
          <p:nvPr/>
        </p:nvSpPr>
        <p:spPr>
          <a:xfrm>
            <a:off x="838200" y="2084717"/>
            <a:ext cx="10515600" cy="48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F08545"/>
                </a:solidFill>
              </a:rPr>
              <a:t>Pour la simplification :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5E72AA5-15D0-0D45-A36C-81CE4FA5B4F7}"/>
              </a:ext>
            </a:extLst>
          </p:cNvPr>
          <p:cNvSpPr txBox="1">
            <a:spLocks/>
          </p:cNvSpPr>
          <p:nvPr/>
        </p:nvSpPr>
        <p:spPr>
          <a:xfrm>
            <a:off x="270295" y="6216829"/>
            <a:ext cx="567906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416468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E65E3-1FAD-BEB1-60BA-F9CD04BE9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78284-E8F0-946D-5086-8D6B5B63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PRINCIPALES PROPOSITIONS SUR LES ÉVOLUTIONS À 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AA9A3B-A447-590C-8235-53074FCF0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949" y="2257338"/>
            <a:ext cx="10128849" cy="222561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dirty="0"/>
              <a:t>Ajout du service sanitaire des étudiants en santé (SSES) dans l’indicateur sur la formation des jeunes</a:t>
            </a:r>
          </a:p>
          <a:p>
            <a:pPr>
              <a:lnSpc>
                <a:spcPct val="120000"/>
              </a:lnSpc>
            </a:pPr>
            <a:r>
              <a:rPr lang="fr-FR" dirty="0"/>
              <a:t>Participation aux SNP intégré avec le « Socle »</a:t>
            </a:r>
          </a:p>
          <a:p>
            <a:pPr>
              <a:lnSpc>
                <a:spcPct val="120000"/>
              </a:lnSpc>
            </a:pPr>
            <a:r>
              <a:rPr lang="fr-FR" dirty="0"/>
              <a:t>Ajout d’un indicateur optionnel sur l’engagement environnemental</a:t>
            </a:r>
          </a:p>
          <a:p>
            <a:pPr>
              <a:lnSpc>
                <a:spcPct val="120000"/>
              </a:lnSpc>
            </a:pPr>
            <a:r>
              <a:rPr lang="fr-FR" dirty="0"/>
              <a:t>Modulateur principal passage de la PMT totale à la PMT moyenne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796B9D2-2194-ED71-A6A5-6D74D34CAFB9}"/>
              </a:ext>
            </a:extLst>
          </p:cNvPr>
          <p:cNvSpPr txBox="1">
            <a:spLocks/>
          </p:cNvSpPr>
          <p:nvPr/>
        </p:nvSpPr>
        <p:spPr>
          <a:xfrm>
            <a:off x="838200" y="1731035"/>
            <a:ext cx="10515600" cy="48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F08545"/>
                </a:solidFill>
              </a:rPr>
              <a:t>Pour renforcer les missions et le déploiement :</a:t>
            </a:r>
            <a:endParaRPr lang="fr-FR" dirty="0">
              <a:solidFill>
                <a:srgbClr val="F08545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0768020-BFDC-3FCA-6A25-CB1E97EBDFCE}"/>
              </a:ext>
            </a:extLst>
          </p:cNvPr>
          <p:cNvSpPr txBox="1">
            <a:spLocks/>
          </p:cNvSpPr>
          <p:nvPr/>
        </p:nvSpPr>
        <p:spPr>
          <a:xfrm>
            <a:off x="270295" y="6216829"/>
            <a:ext cx="567906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2/2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5118677-D648-F40E-ECF4-CAD82BA26470}"/>
              </a:ext>
            </a:extLst>
          </p:cNvPr>
          <p:cNvSpPr txBox="1">
            <a:spLocks/>
          </p:cNvSpPr>
          <p:nvPr/>
        </p:nvSpPr>
        <p:spPr>
          <a:xfrm>
            <a:off x="1224949" y="5354220"/>
            <a:ext cx="10128849" cy="862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dirty="0"/>
              <a:t>Modulation de la rémunération </a:t>
            </a:r>
            <a:r>
              <a:rPr lang="fr-FR" b="1" dirty="0"/>
              <a:t>au regard de la file active d’équipe</a:t>
            </a:r>
          </a:p>
          <a:p>
            <a:pPr>
              <a:lnSpc>
                <a:spcPct val="120000"/>
              </a:lnSpc>
            </a:pPr>
            <a:r>
              <a:rPr lang="fr-FR" dirty="0"/>
              <a:t>Indicateur protocole </a:t>
            </a:r>
            <a:r>
              <a:rPr lang="fr-FR" dirty="0" err="1"/>
              <a:t>pluriprof</a:t>
            </a:r>
            <a:r>
              <a:rPr lang="fr-FR" dirty="0"/>
              <a:t> désormais en socle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B161BC6-5175-A3E9-6DEE-B7916AC06F0F}"/>
              </a:ext>
            </a:extLst>
          </p:cNvPr>
          <p:cNvSpPr txBox="1">
            <a:spLocks/>
          </p:cNvSpPr>
          <p:nvPr/>
        </p:nvSpPr>
        <p:spPr>
          <a:xfrm>
            <a:off x="838199" y="4827917"/>
            <a:ext cx="10515600" cy="48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F08545"/>
                </a:solidFill>
              </a:rPr>
              <a:t>Pour renforcer la coordination :</a:t>
            </a:r>
            <a:endParaRPr lang="fr-FR" dirty="0">
              <a:solidFill>
                <a:srgbClr val="F08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5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4DA013-D671-8C77-9AAC-3EA2EE87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2354"/>
          </a:xfrm>
        </p:spPr>
        <p:txBody>
          <a:bodyPr/>
          <a:lstStyle/>
          <a:p>
            <a:r>
              <a:rPr lang="fr-FR" dirty="0"/>
              <a:t>ARCHITECTURE DU NOUVEAU MODÈLE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BFB53F-BDBA-7F5B-A0DE-57D9271710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629" r="14389" b="15344"/>
          <a:stretch>
            <a:fillRect/>
          </a:stretch>
        </p:blipFill>
        <p:spPr>
          <a:xfrm>
            <a:off x="1276263" y="1690688"/>
            <a:ext cx="9144446" cy="43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3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301F774-2BCB-68DB-CA33-78D3907726F5}"/>
              </a:ext>
            </a:extLst>
          </p:cNvPr>
          <p:cNvSpPr/>
          <p:nvPr/>
        </p:nvSpPr>
        <p:spPr>
          <a:xfrm>
            <a:off x="4019909" y="4223858"/>
            <a:ext cx="3131390" cy="1038255"/>
          </a:xfrm>
          <a:prstGeom prst="roundRect">
            <a:avLst/>
          </a:prstGeom>
          <a:solidFill>
            <a:srgbClr val="47B061"/>
          </a:solidFill>
          <a:ln w="19050">
            <a:solidFill>
              <a:srgbClr val="47B0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818467-65B7-6F71-1E8E-BC3D4675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BABEAA-A3C3-2013-7ED9-BBA9E4E8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588" y="2032659"/>
            <a:ext cx="3414623" cy="1603375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rgbClr val="47B061"/>
                </a:solidFill>
              </a:rPr>
              <a:t>ACCÈS AUX SOINS :</a:t>
            </a:r>
            <a:endParaRPr lang="fr-FR" dirty="0">
              <a:solidFill>
                <a:srgbClr val="47B061"/>
              </a:solidFill>
            </a:endParaRPr>
          </a:p>
          <a:p>
            <a:pPr algn="ctr"/>
            <a:r>
              <a:rPr lang="fr-FR" dirty="0"/>
              <a:t>Horaires d’ouverture</a:t>
            </a:r>
          </a:p>
          <a:p>
            <a:pPr algn="ctr"/>
            <a:r>
              <a:rPr lang="fr-FR" dirty="0"/>
              <a:t>Organisation des SNP</a:t>
            </a:r>
          </a:p>
          <a:p>
            <a:pPr algn="ctr"/>
            <a:r>
              <a:rPr lang="fr-FR" dirty="0"/>
              <a:t>Plan de crise sanitaire</a:t>
            </a:r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4DCD655-8AB4-B6D1-AD4F-C950A8990E49}"/>
              </a:ext>
            </a:extLst>
          </p:cNvPr>
          <p:cNvSpPr txBox="1">
            <a:spLocks/>
          </p:cNvSpPr>
          <p:nvPr/>
        </p:nvSpPr>
        <p:spPr>
          <a:xfrm>
            <a:off x="5973794" y="2032659"/>
            <a:ext cx="4421036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rgbClr val="47B061"/>
                </a:solidFill>
              </a:rPr>
              <a:t>STRUCTURATION DE L’ÉQUIPE :</a:t>
            </a:r>
            <a:endParaRPr lang="fr-FR" dirty="0">
              <a:solidFill>
                <a:srgbClr val="47B061"/>
              </a:solidFill>
            </a:endParaRPr>
          </a:p>
          <a:p>
            <a:pPr algn="ctr"/>
            <a:r>
              <a:rPr lang="fr-FR" dirty="0"/>
              <a:t>Protocole </a:t>
            </a:r>
            <a:r>
              <a:rPr lang="fr-FR" dirty="0" err="1"/>
              <a:t>pluri-professionnel</a:t>
            </a:r>
            <a:endParaRPr lang="fr-FR" dirty="0"/>
          </a:p>
          <a:p>
            <a:pPr algn="ctr"/>
            <a:r>
              <a:rPr lang="fr-FR" dirty="0"/>
              <a:t>SI Ségur</a:t>
            </a:r>
          </a:p>
          <a:p>
            <a:pPr algn="ctr"/>
            <a:r>
              <a:rPr lang="fr-FR" dirty="0"/>
              <a:t>Fonction de coordination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901F760-181B-BE81-4125-F6A58C1DC8D3}"/>
              </a:ext>
            </a:extLst>
          </p:cNvPr>
          <p:cNvSpPr txBox="1">
            <a:spLocks/>
          </p:cNvSpPr>
          <p:nvPr/>
        </p:nvSpPr>
        <p:spPr>
          <a:xfrm>
            <a:off x="3837317" y="4393093"/>
            <a:ext cx="3414623" cy="78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1"/>
                </a:solidFill>
              </a:rPr>
              <a:t>MONTANT FIXE :</a:t>
            </a: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</a:rPr>
              <a:t>14 000 €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7" name="Graphique 6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63BC8BFC-16A5-776D-F761-5A799A05E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406316">
            <a:off x="2763801" y="3702349"/>
            <a:ext cx="1043018" cy="1043018"/>
          </a:xfrm>
          <a:prstGeom prst="rect">
            <a:avLst/>
          </a:prstGeom>
        </p:spPr>
      </p:pic>
      <p:pic>
        <p:nvPicPr>
          <p:cNvPr id="8" name="Graphique 7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A214E236-751D-02E6-3A1E-82F2C050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93684" flipH="1">
            <a:off x="7364388" y="3704597"/>
            <a:ext cx="1043018" cy="104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6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35196A-F4B8-768F-DFBE-F2DECB173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9" y="1380137"/>
            <a:ext cx="11955422" cy="44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37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38F41-7808-784E-85C5-FD33A42B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101"/>
          </a:xfrm>
        </p:spPr>
        <p:txBody>
          <a:bodyPr>
            <a:normAutofit/>
          </a:bodyPr>
          <a:lstStyle/>
          <a:p>
            <a:r>
              <a:rPr lang="fr-FR" sz="4000" dirty="0"/>
              <a:t>FOCUS : SOUTENIR LES MSP EN DIFFICULTÉ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265F05-7640-AF56-E82E-AA89F7703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768"/>
            <a:ext cx="10515600" cy="210802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fr-FR" b="1" dirty="0">
                <a:solidFill>
                  <a:srgbClr val="F08545"/>
                </a:solidFill>
              </a:rPr>
              <a:t>Objectif : soutenir les MSP en perte de médecin</a:t>
            </a:r>
          </a:p>
          <a:p>
            <a:pPr>
              <a:lnSpc>
                <a:spcPct val="120000"/>
              </a:lnSpc>
            </a:pPr>
            <a:r>
              <a:rPr lang="fr-FR" b="1" dirty="0"/>
              <a:t>Maintenir une rémunération pour les MSP passant à 1 seul médecin</a:t>
            </a:r>
            <a:r>
              <a:rPr lang="fr-FR" dirty="0"/>
              <a:t> (quelle que soit la spécialité) associé</a:t>
            </a:r>
          </a:p>
          <a:p>
            <a:pPr>
              <a:lnSpc>
                <a:spcPct val="120000"/>
              </a:lnSpc>
            </a:pPr>
            <a:r>
              <a:rPr lang="fr-FR" b="1" dirty="0"/>
              <a:t>Maintien dégressif de la PMT sur 3 ans</a:t>
            </a:r>
            <a:r>
              <a:rPr lang="fr-FR" dirty="0"/>
              <a:t>. Dans le cas où la MSP perdrait son dernier médecin, la rémunération serait maintenue pendant 1 an. Au-delà, une sortie de l’ACI sera actée.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A5D8058-8941-5E41-A597-762FEDE4A57C}"/>
              </a:ext>
            </a:extLst>
          </p:cNvPr>
          <p:cNvSpPr txBox="1">
            <a:spLocks/>
          </p:cNvSpPr>
          <p:nvPr/>
        </p:nvSpPr>
        <p:spPr>
          <a:xfrm>
            <a:off x="838200" y="3841329"/>
            <a:ext cx="10515600" cy="2369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08545"/>
                </a:solidFill>
              </a:rPr>
              <a:t>Mécanisme appliqué lors du calcul de la rémunération de l’année de départ du médecin 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dirty="0"/>
              <a:t>Si l’indicateur « </a:t>
            </a:r>
            <a:r>
              <a:rPr lang="fr-FR" b="1" dirty="0"/>
              <a:t>horaires d’ouverture </a:t>
            </a:r>
            <a:r>
              <a:rPr lang="fr-FR" dirty="0"/>
              <a:t>» et « </a:t>
            </a:r>
            <a:r>
              <a:rPr lang="fr-FR" b="1" dirty="0"/>
              <a:t>soins non programmés </a:t>
            </a:r>
            <a:r>
              <a:rPr lang="fr-FR" dirty="0"/>
              <a:t>» étaient validés l’année précédente, on maintient pour l’année du départ du médecin l’atteinte de ces 2 indicateurs.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b="1" dirty="0"/>
              <a:t>Retenir la patientèle MT et la file active les plus avantageuses </a:t>
            </a:r>
            <a:r>
              <a:rPr lang="fr-FR" dirty="0"/>
              <a:t>par rapport à l’année N-1, puis dégressivité (2/3, 1/3, sur les deux années suivantes)</a:t>
            </a:r>
          </a:p>
        </p:txBody>
      </p:sp>
    </p:spTree>
    <p:extLst>
      <p:ext uri="{BB962C8B-B14F-4D97-AF65-F5344CB8AC3E}">
        <p14:creationId xmlns:p14="http://schemas.microsoft.com/office/powerpoint/2010/main" val="4205228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51E7B-C9A5-A4A7-43F6-0E49FBDED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A8C1AA9-7E27-521D-462A-BF7D53B6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" y="1090713"/>
            <a:ext cx="12023932" cy="33308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E3865D9-9133-B591-97AC-A01911835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" y="4704478"/>
            <a:ext cx="12100457" cy="8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1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276CB-FEFA-3657-56BF-14BC397A4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174"/>
            <a:ext cx="9144000" cy="2395808"/>
          </a:xfrm>
        </p:spPr>
        <p:txBody>
          <a:bodyPr/>
          <a:lstStyle/>
          <a:p>
            <a:r>
              <a:rPr lang="fr-FR" dirty="0"/>
              <a:t>QUELQUES RAPPELS</a:t>
            </a:r>
          </a:p>
        </p:txBody>
      </p:sp>
    </p:spTree>
    <p:extLst>
      <p:ext uri="{BB962C8B-B14F-4D97-AF65-F5344CB8AC3E}">
        <p14:creationId xmlns:p14="http://schemas.microsoft.com/office/powerpoint/2010/main" val="34138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EBF08-D8C0-8FCA-3BEB-7DC7B8196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5EF0B7F-E402-3EAB-16B9-E7F7DFED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5" y="4586098"/>
            <a:ext cx="11995730" cy="13588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A0FCCB-8334-36C4-FB64-1ECF97791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" y="1103519"/>
            <a:ext cx="12104321" cy="33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7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7C76A-C8E6-A779-E34A-A9ED687C7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D93EF-E769-00AC-DA31-BF72D7B9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MODULATEURS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8CDCEF-1B83-F439-08A6-5CFAFDF9B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47B061"/>
                </a:solidFill>
              </a:rPr>
              <a:t>COMPOSITION DE L’ÉQUIPE :</a:t>
            </a:r>
          </a:p>
          <a:p>
            <a:pPr marL="0" indent="0">
              <a:buNone/>
            </a:pPr>
            <a:r>
              <a:rPr lang="fr-FR" dirty="0"/>
              <a:t>Nombre de PS / Diversité de PS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58EFF49-F508-16DC-41A3-C37CFB3CA773}"/>
              </a:ext>
            </a:extLst>
          </p:cNvPr>
          <p:cNvSpPr txBox="1">
            <a:spLocks/>
          </p:cNvSpPr>
          <p:nvPr/>
        </p:nvSpPr>
        <p:spPr>
          <a:xfrm>
            <a:off x="6338977" y="1951846"/>
            <a:ext cx="4720087" cy="209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47B061"/>
                </a:solidFill>
              </a:rPr>
              <a:t>COMPOSITION DE LA PATIENTÈLE :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dirty="0"/>
              <a:t>PMT totale des médecins / Part des nouveaux patients ALD parmi nouveaux patients MT / Écart entre taux C2S et AME par rapport au national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A5D489F-0D08-23D5-C9BE-CD476679387F}"/>
              </a:ext>
            </a:extLst>
          </p:cNvPr>
          <p:cNvSpPr txBox="1">
            <a:spLocks/>
          </p:cNvSpPr>
          <p:nvPr/>
        </p:nvSpPr>
        <p:spPr>
          <a:xfrm>
            <a:off x="1683588" y="4042614"/>
            <a:ext cx="5398698" cy="209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b="1" dirty="0">
                <a:solidFill>
                  <a:srgbClr val="47B061"/>
                </a:solidFill>
              </a:rPr>
              <a:t>NIVEAU D’INTÉGRATION DE L’ÉQUIPE :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dirty="0"/>
              <a:t>Taux de FA d’équipe parmi les patients ALD / Professionnalisation de la fonction de coordination</a:t>
            </a:r>
          </a:p>
        </p:txBody>
      </p:sp>
    </p:spTree>
    <p:extLst>
      <p:ext uri="{BB962C8B-B14F-4D97-AF65-F5344CB8AC3E}">
        <p14:creationId xmlns:p14="http://schemas.microsoft.com/office/powerpoint/2010/main" val="2187718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C6077E-BAAA-143F-1BCF-C5EED17A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MISSIONS OPTIONNELLES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9510C4E-30CC-FD68-2503-8EC1C74B2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727" y="2633782"/>
            <a:ext cx="5157159" cy="1590435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FABF0"/>
                </a:solidFill>
              </a:rPr>
              <a:t>ACCÈS AUX SOINS :</a:t>
            </a:r>
            <a:endParaRPr lang="fr-FR" dirty="0">
              <a:solidFill>
                <a:srgbClr val="1FABF0"/>
              </a:solidFill>
            </a:endParaRPr>
          </a:p>
          <a:p>
            <a:r>
              <a:rPr lang="fr-FR" dirty="0"/>
              <a:t>Implication des usagers</a:t>
            </a:r>
          </a:p>
          <a:p>
            <a:r>
              <a:rPr lang="fr-FR" dirty="0"/>
              <a:t>Mission de santé publique</a:t>
            </a:r>
          </a:p>
          <a:p>
            <a:r>
              <a:rPr lang="fr-FR" dirty="0"/>
              <a:t>Déclenchement de crise sanitaire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FEF5A92-E884-5C91-AF8C-0552F51DA93C}"/>
              </a:ext>
            </a:extLst>
          </p:cNvPr>
          <p:cNvSpPr txBox="1">
            <a:spLocks/>
          </p:cNvSpPr>
          <p:nvPr/>
        </p:nvSpPr>
        <p:spPr>
          <a:xfrm>
            <a:off x="6167886" y="2633782"/>
            <a:ext cx="5157159" cy="237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1FABF0"/>
                </a:solidFill>
              </a:rPr>
              <a:t>STRUCTURATION DE L’ÉQUIPE :</a:t>
            </a:r>
          </a:p>
          <a:p>
            <a:r>
              <a:rPr lang="fr-FR" dirty="0"/>
              <a:t>Accueil de stagiaires</a:t>
            </a:r>
          </a:p>
          <a:p>
            <a:r>
              <a:rPr lang="fr-FR" dirty="0"/>
              <a:t>Parcours MRTC</a:t>
            </a:r>
          </a:p>
          <a:p>
            <a:r>
              <a:rPr lang="fr-FR" dirty="0"/>
              <a:t>Protocole </a:t>
            </a:r>
            <a:r>
              <a:rPr lang="fr-FR" dirty="0" err="1"/>
              <a:t>pluri-professionnel</a:t>
            </a:r>
            <a:endParaRPr lang="fr-FR" dirty="0"/>
          </a:p>
          <a:p>
            <a:r>
              <a:rPr lang="fr-FR" dirty="0"/>
              <a:t>Démarche qualité</a:t>
            </a:r>
          </a:p>
          <a:p>
            <a:r>
              <a:rPr lang="fr-FR" dirty="0"/>
              <a:t>Engagement environnemental</a:t>
            </a:r>
          </a:p>
        </p:txBody>
      </p:sp>
    </p:spTree>
    <p:extLst>
      <p:ext uri="{BB962C8B-B14F-4D97-AF65-F5344CB8AC3E}">
        <p14:creationId xmlns:p14="http://schemas.microsoft.com/office/powerpoint/2010/main" val="1628769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B45B4-6FAF-E707-E914-A6488AE8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DÉMARCHE QUALITÉ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400AA6-3A5C-EACC-1C75-47EE269E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96" y="1595798"/>
            <a:ext cx="9886407" cy="47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2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D5902-3FAB-8B0A-F06D-36D9869C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SANTÉ ENVIRONNEMENTALE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97A1AC-0069-F85C-5AE7-1D71ADAB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1" y="2302328"/>
            <a:ext cx="11195717" cy="22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34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EA81E-4ADE-263B-EB73-3E9A388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INTÉGRER UN INDICATEUR SANTÉ ENVIRONNEMENTALE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805232-CDB8-3F34-08C0-A94908040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80" y="2524128"/>
            <a:ext cx="5690727" cy="3824705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fr-FR" sz="1600" b="1" dirty="0"/>
              <a:t>Niveau 1 – la structure s’engage à :</a:t>
            </a:r>
            <a:endParaRPr lang="fr-FR" sz="1600" dirty="0"/>
          </a:p>
          <a:p>
            <a:pPr>
              <a:lnSpc>
                <a:spcPct val="140000"/>
              </a:lnSpc>
            </a:pPr>
            <a:r>
              <a:rPr lang="fr-FR" sz="1600" dirty="0"/>
              <a:t>Évaluer les sources d’émissions de CO₂</a:t>
            </a:r>
          </a:p>
          <a:p>
            <a:pPr>
              <a:lnSpc>
                <a:spcPct val="140000"/>
              </a:lnSpc>
            </a:pPr>
            <a:r>
              <a:rPr lang="fr-FR" sz="1600" dirty="0"/>
              <a:t>Sensibiliser les professionnels à la transition écologique du secteur de la santé</a:t>
            </a:r>
          </a:p>
          <a:p>
            <a:pPr>
              <a:lnSpc>
                <a:spcPct val="140000"/>
              </a:lnSpc>
            </a:pPr>
            <a:r>
              <a:rPr lang="fr-FR" sz="1600" dirty="0"/>
              <a:t>Mettre en œuvre une politique de gestion des déchets</a:t>
            </a:r>
          </a:p>
          <a:p>
            <a:pPr>
              <a:lnSpc>
                <a:spcPct val="140000"/>
              </a:lnSpc>
            </a:pPr>
            <a:r>
              <a:rPr lang="fr-FR" sz="1600" dirty="0"/>
              <a:t>Mettre en œuvre au moins une action ou expérimentation « soins écoresponsables ou lutte contre le gaspillage au sein de la MSP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38CD448-1B3B-2288-E6BB-D18B1E38AE53}"/>
              </a:ext>
            </a:extLst>
          </p:cNvPr>
          <p:cNvSpPr/>
          <p:nvPr/>
        </p:nvSpPr>
        <p:spPr>
          <a:xfrm>
            <a:off x="494580" y="1772346"/>
            <a:ext cx="11202840" cy="417360"/>
          </a:xfrm>
          <a:prstGeom prst="roundRect">
            <a:avLst/>
          </a:prstGeom>
          <a:solidFill>
            <a:srgbClr val="F08545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DF436B7-9856-048F-752F-1F8433322F08}"/>
              </a:ext>
            </a:extLst>
          </p:cNvPr>
          <p:cNvSpPr txBox="1">
            <a:spLocks/>
          </p:cNvSpPr>
          <p:nvPr/>
        </p:nvSpPr>
        <p:spPr>
          <a:xfrm>
            <a:off x="494580" y="1851391"/>
            <a:ext cx="11202840" cy="34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1"/>
                </a:solidFill>
              </a:rPr>
              <a:t>Décarboner</a:t>
            </a: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B5A0566-A0E4-5482-9A3B-D91455F7E268}"/>
              </a:ext>
            </a:extLst>
          </p:cNvPr>
          <p:cNvSpPr txBox="1">
            <a:spLocks/>
          </p:cNvSpPr>
          <p:nvPr/>
        </p:nvSpPr>
        <p:spPr>
          <a:xfrm>
            <a:off x="6631620" y="2524128"/>
            <a:ext cx="5065800" cy="4316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fr-FR" sz="1600" b="1" dirty="0"/>
              <a:t>Niveau 2 – la structure s’engage à :</a:t>
            </a:r>
            <a:endParaRPr lang="fr-FR" sz="1600" dirty="0"/>
          </a:p>
          <a:p>
            <a:pPr>
              <a:lnSpc>
                <a:spcPct val="140000"/>
              </a:lnSpc>
            </a:pPr>
            <a:r>
              <a:rPr lang="fr-FR" sz="1600" dirty="0"/>
              <a:t>Réduire les émissions liées aux transports : réaliser des prescriptions de transports partagés</a:t>
            </a:r>
          </a:p>
          <a:p>
            <a:pPr>
              <a:lnSpc>
                <a:spcPct val="140000"/>
              </a:lnSpc>
            </a:pPr>
            <a:r>
              <a:rPr lang="fr-FR" sz="1600" dirty="0"/>
              <a:t>Mettre en œuvre au moins deux protocoles </a:t>
            </a:r>
            <a:r>
              <a:rPr lang="fr-FR" sz="1600" dirty="0" err="1"/>
              <a:t>pluripro</a:t>
            </a:r>
            <a:r>
              <a:rPr lang="fr-FR" sz="1600" dirty="0"/>
              <a:t> sur le thème transversal « soins écoresponsables »</a:t>
            </a:r>
          </a:p>
          <a:p>
            <a:pPr>
              <a:lnSpc>
                <a:spcPct val="140000"/>
              </a:lnSpc>
            </a:pPr>
            <a:r>
              <a:rPr lang="fr-FR" sz="1600" dirty="0"/>
              <a:t>Formation des pro de la MSP aux enjeux de transition écologique du secteur de la santé et former tous les nouveaux arrivants</a:t>
            </a:r>
          </a:p>
          <a:p>
            <a:pPr>
              <a:lnSpc>
                <a:spcPct val="140000"/>
              </a:lnSpc>
            </a:pPr>
            <a:r>
              <a:rPr lang="fr-FR" sz="1600" dirty="0"/>
              <a:t>Rénover les bâtiments pour réduire la consommation énergétique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DB88E99-CE80-C84F-AD75-E3F24A5BDFB6}"/>
              </a:ext>
            </a:extLst>
          </p:cNvPr>
          <p:cNvSpPr txBox="1">
            <a:spLocks/>
          </p:cNvSpPr>
          <p:nvPr/>
        </p:nvSpPr>
        <p:spPr>
          <a:xfrm>
            <a:off x="270294" y="6348833"/>
            <a:ext cx="567906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944223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3C60E-2CD7-D648-95F0-794FB7FAB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4E5E1-0742-ADD9-CF26-84D3B3F5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INTÉGRER UN INDICATEUR SANTÉ ENVIRONNEMENTALE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439742-8D21-148A-E261-0FE87C5A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80" y="2662151"/>
            <a:ext cx="5690727" cy="3824705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fr-FR" sz="1600" b="1" dirty="0"/>
              <a:t>Niveau 1 – la structure s’engage à :</a:t>
            </a:r>
            <a:endParaRPr lang="fr-FR" sz="1600" dirty="0"/>
          </a:p>
          <a:p>
            <a:pPr>
              <a:lnSpc>
                <a:spcPct val="140000"/>
              </a:lnSpc>
            </a:pPr>
            <a:r>
              <a:rPr lang="fr-FR" sz="1600" dirty="0"/>
              <a:t>Sensibiliser les professionnels aux enjeux de santé environnementale</a:t>
            </a:r>
          </a:p>
          <a:p>
            <a:pPr>
              <a:lnSpc>
                <a:spcPct val="140000"/>
              </a:lnSpc>
            </a:pPr>
            <a:r>
              <a:rPr lang="fr-FR" sz="1600" dirty="0"/>
              <a:t>Choisir les produits en fonction de leur impact environnemental en privilégiant les produits exempts de substances CMR et de perturbateurs endocriniens</a:t>
            </a:r>
          </a:p>
          <a:p>
            <a:pPr>
              <a:lnSpc>
                <a:spcPct val="140000"/>
              </a:lnSpc>
            </a:pPr>
            <a:r>
              <a:rPr lang="fr-FR" sz="1600" dirty="0"/>
              <a:t>Informer les patients sur les enjeux de santé environnementale avec des conseils et des affichages (ex : fortes chaleurs, alimentation, qualité de l’air…)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18D468E-4B46-B2B2-A7FF-B6AFDD04AE4E}"/>
              </a:ext>
            </a:extLst>
          </p:cNvPr>
          <p:cNvSpPr/>
          <p:nvPr/>
        </p:nvSpPr>
        <p:spPr>
          <a:xfrm>
            <a:off x="494580" y="1970749"/>
            <a:ext cx="11202840" cy="417360"/>
          </a:xfrm>
          <a:prstGeom prst="roundRect">
            <a:avLst/>
          </a:prstGeom>
          <a:solidFill>
            <a:srgbClr val="F08545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2694DAA-57F4-72D2-EACC-3B87815273E0}"/>
              </a:ext>
            </a:extLst>
          </p:cNvPr>
          <p:cNvSpPr txBox="1">
            <a:spLocks/>
          </p:cNvSpPr>
          <p:nvPr/>
        </p:nvSpPr>
        <p:spPr>
          <a:xfrm>
            <a:off x="494580" y="2041168"/>
            <a:ext cx="11202840" cy="34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1"/>
                </a:solidFill>
              </a:rPr>
              <a:t>Santé environnementale</a:t>
            </a: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52FCD9E-D0D5-5DFC-6AA5-8AFB64518F2F}"/>
              </a:ext>
            </a:extLst>
          </p:cNvPr>
          <p:cNvSpPr txBox="1">
            <a:spLocks/>
          </p:cNvSpPr>
          <p:nvPr/>
        </p:nvSpPr>
        <p:spPr>
          <a:xfrm>
            <a:off x="6631620" y="2662151"/>
            <a:ext cx="5065800" cy="402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fr-FR" sz="1600" b="1" dirty="0"/>
              <a:t>Niveau 2 – la structure s’engage à :</a:t>
            </a:r>
            <a:endParaRPr lang="fr-FR" sz="1600" dirty="0"/>
          </a:p>
          <a:p>
            <a:pPr>
              <a:lnSpc>
                <a:spcPct val="140000"/>
              </a:lnSpc>
            </a:pPr>
            <a:r>
              <a:rPr lang="fr-FR" sz="1600" dirty="0"/>
              <a:t>Participer à des actions spécifiques d’accompagnement des patients :</a:t>
            </a:r>
          </a:p>
          <a:p>
            <a:pPr lvl="1">
              <a:lnSpc>
                <a:spcPct val="140000"/>
              </a:lnSpc>
            </a:pPr>
            <a:r>
              <a:rPr lang="fr-FR" sz="1400" dirty="0"/>
              <a:t>Mettre en œuvre des actions de prévention sur les déterminants environnementaux de santé</a:t>
            </a:r>
          </a:p>
          <a:p>
            <a:pPr lvl="1">
              <a:lnSpc>
                <a:spcPct val="140000"/>
              </a:lnSpc>
            </a:pPr>
            <a:r>
              <a:rPr lang="fr-FR" sz="1400" dirty="0"/>
              <a:t>Sensibiliser à l’impact environnemental des produits de santé (ex : antibio et milieu aquatique, impact des traitements anticancéreux sur l’environnement)</a:t>
            </a:r>
          </a:p>
          <a:p>
            <a:pPr>
              <a:lnSpc>
                <a:spcPct val="140000"/>
              </a:lnSpc>
            </a:pPr>
            <a:r>
              <a:rPr lang="fr-FR" sz="1600" dirty="0"/>
              <a:t>Former les professionnels aux enjeux de santé environnementale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1B92292-ED1A-F4D7-8069-B078B8AEBDF1}"/>
              </a:ext>
            </a:extLst>
          </p:cNvPr>
          <p:cNvSpPr txBox="1">
            <a:spLocks/>
          </p:cNvSpPr>
          <p:nvPr/>
        </p:nvSpPr>
        <p:spPr>
          <a:xfrm>
            <a:off x="270294" y="6348833"/>
            <a:ext cx="567906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807547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B4770-1704-BEEC-19E8-3E871890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SANTÉ PUBLIQUE / NOUVEAU FORFAIT : MODALITÉS DE CALCUL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DE6391-8AAA-5AEA-C17E-D33C0A71D8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531" b="25313"/>
          <a:stretch>
            <a:fillRect/>
          </a:stretch>
        </p:blipFill>
        <p:spPr>
          <a:xfrm>
            <a:off x="1075813" y="2284591"/>
            <a:ext cx="10040373" cy="30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80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14160-54F2-A1F1-88AB-B18B3615D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0903CA-E50F-CB8D-89EC-217A5DA4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INDICATEURS « SANTÉ PUBLIQUE EN MSP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6B537D-1739-D46C-D8C6-C241B829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5" t="21037" r="1929" b="11298"/>
          <a:stretch>
            <a:fillRect/>
          </a:stretch>
        </p:blipFill>
        <p:spPr>
          <a:xfrm>
            <a:off x="838200" y="1492369"/>
            <a:ext cx="10412186" cy="47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87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7742C-ECC3-B83B-DCBB-5E68CD7FF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AIDES À LA CONSTITUTION D’UNE ÉQUIPE</a:t>
            </a:r>
            <a:br>
              <a:rPr lang="fr-FR" sz="4800" dirty="0"/>
            </a:br>
            <a:r>
              <a:rPr lang="fr-FR" sz="4800" dirty="0"/>
              <a:t>(LES FONCTIONS AIDÉES)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505751-858A-8B72-A057-CB3E4F4C5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L’assistant médical partagé</a:t>
            </a:r>
          </a:p>
          <a:p>
            <a:r>
              <a:rPr lang="fr-FR" b="1" dirty="0"/>
              <a:t>L’infirmière d’appui aux parcours</a:t>
            </a:r>
          </a:p>
        </p:txBody>
      </p:sp>
    </p:spTree>
    <p:extLst>
      <p:ext uri="{BB962C8B-B14F-4D97-AF65-F5344CB8AC3E}">
        <p14:creationId xmlns:p14="http://schemas.microsoft.com/office/powerpoint/2010/main" val="368419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46125-5D6B-DE26-01E5-3415C86B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L'ACCORD CONVENTIONNEL INTERPROFESSIONNEL RELATIF AUX STRUCTURES DE SANTÉ PLURI PROFESSIONNELLES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15D775-EF30-94C4-06CE-F4065F1D4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714"/>
            <a:ext cx="10515600" cy="325260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 dirty="0">
                <a:solidFill>
                  <a:srgbClr val="1FABF0"/>
                </a:solidFill>
              </a:rPr>
              <a:t>L'accord conventionnel interprofessionnel </a:t>
            </a:r>
            <a:r>
              <a:rPr lang="fr-FR" dirty="0"/>
              <a:t>relatif aux structures de santé pluri professionnelles (ACI MSP) :</a:t>
            </a:r>
          </a:p>
          <a:p>
            <a:pPr>
              <a:lnSpc>
                <a:spcPct val="120000"/>
              </a:lnSpc>
            </a:pPr>
            <a:r>
              <a:rPr lang="fr-FR" dirty="0"/>
              <a:t>Conclu le </a:t>
            </a:r>
            <a:r>
              <a:rPr lang="fr-FR" b="1" dirty="0">
                <a:solidFill>
                  <a:srgbClr val="1FABF0"/>
                </a:solidFill>
              </a:rPr>
              <a:t>20 avril 2017</a:t>
            </a:r>
            <a:r>
              <a:rPr lang="fr-FR" dirty="0">
                <a:solidFill>
                  <a:srgbClr val="1FABF0"/>
                </a:solidFill>
              </a:rPr>
              <a:t> </a:t>
            </a:r>
            <a:r>
              <a:rPr lang="fr-FR" dirty="0"/>
              <a:t>entre </a:t>
            </a:r>
            <a:r>
              <a:rPr lang="fr-FR" b="1" dirty="0">
                <a:solidFill>
                  <a:srgbClr val="1FABF0"/>
                </a:solidFill>
              </a:rPr>
              <a:t>l'</a:t>
            </a:r>
            <a:r>
              <a:rPr lang="fr-FR" b="1" dirty="0" err="1">
                <a:solidFill>
                  <a:srgbClr val="1FABF0"/>
                </a:solidFill>
              </a:rPr>
              <a:t>Uncam</a:t>
            </a:r>
            <a:r>
              <a:rPr lang="fr-FR" dirty="0"/>
              <a:t> et les représentants de </a:t>
            </a:r>
            <a:r>
              <a:rPr lang="fr-FR" b="1" dirty="0">
                <a:solidFill>
                  <a:srgbClr val="1FABF0"/>
                </a:solidFill>
              </a:rPr>
              <a:t>20 organisations représentatives</a:t>
            </a:r>
            <a:r>
              <a:rPr lang="fr-FR" dirty="0">
                <a:solidFill>
                  <a:srgbClr val="1FABF0"/>
                </a:solidFill>
              </a:rPr>
              <a:t> </a:t>
            </a:r>
            <a:r>
              <a:rPr lang="fr-FR" dirty="0"/>
              <a:t>des médecins libéraux, infirmiers, pharmaciens, </a:t>
            </a:r>
            <a:r>
              <a:rPr lang="fr-FR" dirty="0" err="1"/>
              <a:t>sages-femmes</a:t>
            </a:r>
            <a:r>
              <a:rPr lang="fr-FR" dirty="0"/>
              <a:t>, biologistes, orthoptistes, pédicures-podologues, opticiens et fournisseurs d'appareillage, centres de santé.</a:t>
            </a:r>
          </a:p>
          <a:p>
            <a:pPr>
              <a:lnSpc>
                <a:spcPct val="120000"/>
              </a:lnSpc>
            </a:pPr>
            <a:r>
              <a:rPr lang="fr-FR" dirty="0"/>
              <a:t>Approuvé par l'arrêté du </a:t>
            </a:r>
            <a:r>
              <a:rPr lang="fr-FR" b="1" dirty="0">
                <a:solidFill>
                  <a:srgbClr val="1FABF0"/>
                </a:solidFill>
              </a:rPr>
              <a:t>24 juillet 2017</a:t>
            </a:r>
          </a:p>
          <a:p>
            <a:pPr>
              <a:lnSpc>
                <a:spcPct val="120000"/>
              </a:lnSpc>
            </a:pPr>
            <a:r>
              <a:rPr lang="fr-FR" dirty="0"/>
              <a:t>Publié au </a:t>
            </a:r>
            <a:r>
              <a:rPr lang="fr-FR" b="1" dirty="0">
                <a:solidFill>
                  <a:srgbClr val="1FABF0"/>
                </a:solidFill>
              </a:rPr>
              <a:t>Journal officiel du 5 août 2017</a:t>
            </a:r>
            <a:endParaRPr lang="fr-FR" dirty="0">
              <a:solidFill>
                <a:srgbClr val="1FABF0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C66FE18-1448-CA89-8C07-038C2A290E92}"/>
              </a:ext>
            </a:extLst>
          </p:cNvPr>
          <p:cNvSpPr txBox="1">
            <a:spLocks/>
          </p:cNvSpPr>
          <p:nvPr/>
        </p:nvSpPr>
        <p:spPr>
          <a:xfrm>
            <a:off x="270295" y="6216829"/>
            <a:ext cx="567906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58558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CAE00-289A-C56A-CFEE-75667E91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192"/>
            <a:ext cx="10515600" cy="1325563"/>
          </a:xfrm>
        </p:spPr>
        <p:txBody>
          <a:bodyPr/>
          <a:lstStyle/>
          <a:p>
            <a:r>
              <a:rPr lang="fr-FR" dirty="0"/>
              <a:t>FONCTIONS ET MISSIONS TRANSVERSES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B44784-0F92-032F-AD1B-662AA9F9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9" t="23022" r="2888"/>
          <a:stretch>
            <a:fillRect/>
          </a:stretch>
        </p:blipFill>
        <p:spPr>
          <a:xfrm>
            <a:off x="336429" y="1277122"/>
            <a:ext cx="11171208" cy="53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92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9C895-CF96-85A8-7700-B35F2AFA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SUR LE NOUVEAU MODÈLE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350529-B5A6-1F40-8C56-1CE6228E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8581"/>
            <a:ext cx="10515600" cy="415838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/>
              <a:t>Augmentation globale de 18 % des montants versés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/>
              <a:t>3 MSP sur 4 sont gagnantes sur la base des paramètres actuels de ces MSP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/>
              <a:t>Pour toutes les MSP et notamment les MSP désavantagées à date par le nouveau modèle, des leviers d’organisation permettent de bénéficier pleinement du nouveau modèle 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Augmentation de la FA ALD commune, professionnalisation de la fonction de coordination, …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/>
              <a:t>Pour les MSP perdantes avec le nouveau modèle, une phase transitoire avec une compensation de rémunération serait proposée</a:t>
            </a:r>
          </a:p>
        </p:txBody>
      </p:sp>
    </p:spTree>
    <p:extLst>
      <p:ext uri="{BB962C8B-B14F-4D97-AF65-F5344CB8AC3E}">
        <p14:creationId xmlns:p14="http://schemas.microsoft.com/office/powerpoint/2010/main" val="1551911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465B1-8229-1FB6-8D2E-40622C32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918"/>
            <a:ext cx="10515600" cy="1325563"/>
          </a:xfrm>
        </p:spPr>
        <p:txBody>
          <a:bodyPr/>
          <a:lstStyle/>
          <a:p>
            <a:r>
              <a:rPr lang="fr-FR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250343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A2258-8329-1719-75F2-9E4F0A64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16D0B1-57DD-EED4-596B-7D28B735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712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C9ADE-8ABF-3CBC-327A-74A233BF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EN DÉTAIL : RÉMUNÉRATION POUR LE SOCLE ET MODULATEURS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476F15-ADAB-A416-0E94-06A033413A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8" t="19889" r="2172" b="11681"/>
          <a:stretch>
            <a:fillRect/>
          </a:stretch>
        </p:blipFill>
        <p:spPr>
          <a:xfrm>
            <a:off x="1069675" y="1535412"/>
            <a:ext cx="10023895" cy="50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59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AD1BBA-F276-4ADC-6FA3-5EF25525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DÉTAIL : MISSIONS OPTIONNELLES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C8FB34-B1E1-AADD-AFD2-F077873239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77" b="19880"/>
          <a:stretch>
            <a:fillRect/>
          </a:stretch>
        </p:blipFill>
        <p:spPr>
          <a:xfrm>
            <a:off x="1251857" y="1595886"/>
            <a:ext cx="9688285" cy="412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67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488A1-D969-5670-AB6C-34CEF91E2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39FDD-E58D-EBA7-1050-0C7062F22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174"/>
            <a:ext cx="9144000" cy="2231906"/>
          </a:xfrm>
        </p:spPr>
        <p:txBody>
          <a:bodyPr/>
          <a:lstStyle/>
          <a:p>
            <a:r>
              <a:rPr lang="fr-FR" dirty="0"/>
              <a:t>RÉMUNÉRATION À LA QUALITÉ DES PRATIQUES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ECEACD-0D88-43E3-2E02-E10395A8AA71}"/>
              </a:ext>
            </a:extLst>
          </p:cNvPr>
          <p:cNvSpPr txBox="1">
            <a:spLocks/>
          </p:cNvSpPr>
          <p:nvPr/>
        </p:nvSpPr>
        <p:spPr>
          <a:xfrm>
            <a:off x="838200" y="3352500"/>
            <a:ext cx="10515600" cy="89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0854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Indicateurs santé publique </a:t>
            </a:r>
            <a:r>
              <a:rPr lang="fr-FR"/>
              <a:t>(vaccinations et dépistages)</a:t>
            </a:r>
          </a:p>
          <a:p>
            <a:r>
              <a:rPr lang="fr-FR" b="1"/>
              <a:t>IPEP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53297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78B6E-DC4D-56D8-5BA2-64B6A7DFC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PROJECTIONS ÉCONOMIQUES POUR LES MSP</a:t>
            </a:r>
          </a:p>
        </p:txBody>
      </p:sp>
    </p:spTree>
    <p:extLst>
      <p:ext uri="{BB962C8B-B14F-4D97-AF65-F5344CB8AC3E}">
        <p14:creationId xmlns:p14="http://schemas.microsoft.com/office/powerpoint/2010/main" val="1181061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E52AB-D1C9-F643-BEB0-0D249D29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PROPOSITIONS À DATE DU 03/04 : SIMULATION TYPE AVEC LES PARAMÈTRES PROPOSÉS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549BC59-C8B2-4734-DD9D-D0356838870F}"/>
              </a:ext>
            </a:extLst>
          </p:cNvPr>
          <p:cNvSpPr txBox="1">
            <a:spLocks/>
          </p:cNvSpPr>
          <p:nvPr/>
        </p:nvSpPr>
        <p:spPr>
          <a:xfrm>
            <a:off x="270294" y="6348833"/>
            <a:ext cx="567906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1/4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454FC1-FD8C-BE87-9870-FAF8672FCE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59" r="8509" b="14804"/>
          <a:stretch>
            <a:fillRect/>
          </a:stretch>
        </p:blipFill>
        <p:spPr>
          <a:xfrm>
            <a:off x="1376884" y="1802772"/>
            <a:ext cx="9130089" cy="44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48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3337EF5-2F8C-4B6F-06D1-EE72B8E28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0337C-CE4A-F3D9-FA93-CC34A9F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PROPOSITIONS À DATE DU 03/04 : SIMULATION TYPE AVEC LES PARAMÈTRES PROPOSÉS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DD45611-B4EB-3C2A-95B7-86D585A2199A}"/>
              </a:ext>
            </a:extLst>
          </p:cNvPr>
          <p:cNvSpPr txBox="1">
            <a:spLocks/>
          </p:cNvSpPr>
          <p:nvPr/>
        </p:nvSpPr>
        <p:spPr>
          <a:xfrm>
            <a:off x="270294" y="6348833"/>
            <a:ext cx="567906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2/4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8C4121-62F2-0A63-9E0B-2B20FAA2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2" t="20115" r="2034" b="5333"/>
          <a:stretch>
            <a:fillRect/>
          </a:stretch>
        </p:blipFill>
        <p:spPr>
          <a:xfrm>
            <a:off x="1032294" y="1520856"/>
            <a:ext cx="10127411" cy="510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3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3E3C8-A2AC-B2E1-02E3-49B89956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94BED-3A42-E870-742E-F6D1FF94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L'ACCORD CONVENTIONNEL INTERPROFESSIONNEL RELATIF AUX STRUCTURES DE SANTÉ PLURI PROFESSIONNELLES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7962BF-AB6C-ADED-8DDE-1B31A65E9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8746"/>
            <a:ext cx="10515600" cy="33216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dirty="0"/>
              <a:t>L'ACI a été modifié par </a:t>
            </a:r>
            <a:r>
              <a:rPr lang="fr-FR" b="1" dirty="0">
                <a:solidFill>
                  <a:srgbClr val="1FABF0"/>
                </a:solidFill>
              </a:rPr>
              <a:t>un seul et unique avenant </a:t>
            </a:r>
            <a:r>
              <a:rPr lang="fr-FR" dirty="0"/>
              <a:t>signé le </a:t>
            </a:r>
            <a:r>
              <a:rPr lang="fr-FR" b="1" dirty="0">
                <a:solidFill>
                  <a:srgbClr val="1FABF0"/>
                </a:solidFill>
              </a:rPr>
              <a:t>4 mars 2022 (JO 03/08/2022) </a:t>
            </a:r>
            <a:r>
              <a:rPr lang="fr-FR" dirty="0"/>
              <a:t>entre l'</a:t>
            </a:r>
            <a:r>
              <a:rPr lang="fr-FR" dirty="0" err="1"/>
              <a:t>Uncam</a:t>
            </a:r>
            <a:r>
              <a:rPr lang="fr-FR" dirty="0"/>
              <a:t> et les </a:t>
            </a:r>
            <a:r>
              <a:rPr lang="fr-FR" b="1" dirty="0"/>
              <a:t>27 représentants des organisations syndicales représentatives</a:t>
            </a:r>
            <a:r>
              <a:rPr lang="fr-FR" dirty="0"/>
              <a:t> des professions de santé et centres de santé et l'Union Nationale des Caisses d'Assurance Maladie.</a:t>
            </a:r>
          </a:p>
          <a:p>
            <a:pPr marL="0" indent="0">
              <a:lnSpc>
                <a:spcPct val="120000"/>
              </a:lnSpc>
              <a:buNone/>
            </a:pPr>
            <a:endParaRPr lang="fr-FR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b="1" dirty="0">
                <a:solidFill>
                  <a:srgbClr val="1FABF0"/>
                </a:solidFill>
              </a:rPr>
              <a:t>L'ACI MSP a été reconduit tacitement le 6 août 2022.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20486C0-CA75-7F45-A96F-95348A0FA78F}"/>
              </a:ext>
            </a:extLst>
          </p:cNvPr>
          <p:cNvSpPr txBox="1">
            <a:spLocks/>
          </p:cNvSpPr>
          <p:nvPr/>
        </p:nvSpPr>
        <p:spPr>
          <a:xfrm>
            <a:off x="270295" y="6216829"/>
            <a:ext cx="567906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1945515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B30A353-BAE1-E2D2-EF97-254157DDD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B2281-8177-9DDB-0A33-238E7C1B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PROPOSITIONS À DATE DU 03/04 : SIMULATION TYPE AVEC LES PARAMÈTRES PROPOSÉS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E75AF17-1AB3-C947-36AF-24E5AFE31449}"/>
              </a:ext>
            </a:extLst>
          </p:cNvPr>
          <p:cNvSpPr txBox="1">
            <a:spLocks/>
          </p:cNvSpPr>
          <p:nvPr/>
        </p:nvSpPr>
        <p:spPr>
          <a:xfrm>
            <a:off x="270294" y="6348833"/>
            <a:ext cx="567906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3/4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56F84E-D4A4-20E2-51ED-00FB73E5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34" r="2793" b="3991"/>
          <a:stretch>
            <a:fillRect/>
          </a:stretch>
        </p:blipFill>
        <p:spPr>
          <a:xfrm>
            <a:off x="1449413" y="1612932"/>
            <a:ext cx="9100694" cy="50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CF9B2-C510-E42E-E35C-191E4148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L'AVENANT 1 À L’ACCORD CONVENTIONNEL INTERPROFESSIONNEL RELATIF AUX STRUCTURES DE SANTÉ PLURI PROFESSIONNELLES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6BDBF-DEE5-FEDA-BD95-851262D87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479"/>
            <a:ext cx="10515600" cy="368032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47B061"/>
                </a:solidFill>
              </a:rPr>
              <a:t>Avenant 1 signé le 4 mars 2022 (JO 3 août 2022)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A6B7AE1-0C35-216C-1A5F-9836800D341E}"/>
              </a:ext>
            </a:extLst>
          </p:cNvPr>
          <p:cNvSpPr txBox="1">
            <a:spLocks/>
          </p:cNvSpPr>
          <p:nvPr/>
        </p:nvSpPr>
        <p:spPr>
          <a:xfrm>
            <a:off x="838200" y="2932980"/>
            <a:ext cx="10515600" cy="299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dirty="0"/>
              <a:t>Les mesures portées par l’avenant s’inscrivent dans le prolongement de la crise sanitaire liée à la pandémie du COVID-19, des réformes </a:t>
            </a:r>
            <a:r>
              <a:rPr lang="fr-FR" b="1" dirty="0">
                <a:solidFill>
                  <a:srgbClr val="47B061"/>
                </a:solidFill>
              </a:rPr>
              <a:t>« Ma santé 2022 »</a:t>
            </a:r>
            <a:r>
              <a:rPr lang="fr-FR" dirty="0"/>
              <a:t> et du </a:t>
            </a:r>
            <a:r>
              <a:rPr lang="fr-FR" b="1" dirty="0">
                <a:solidFill>
                  <a:srgbClr val="47B061"/>
                </a:solidFill>
              </a:rPr>
              <a:t>Ségur de la santé</a:t>
            </a:r>
            <a:r>
              <a:rPr lang="fr-FR" dirty="0"/>
              <a:t>, qui a permis en juillet 2020 de dégager plusieurs axes de travail afin de poursuivre la modernisation de notre système de santé.</a:t>
            </a:r>
            <a:endParaRPr lang="fr-FR" b="1" dirty="0">
              <a:solidFill>
                <a:srgbClr val="47B06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DCFC4B8-75ED-0359-B966-D476B982053D}"/>
              </a:ext>
            </a:extLst>
          </p:cNvPr>
          <p:cNvSpPr txBox="1">
            <a:spLocks/>
          </p:cNvSpPr>
          <p:nvPr/>
        </p:nvSpPr>
        <p:spPr>
          <a:xfrm>
            <a:off x="270295" y="6216829"/>
            <a:ext cx="567906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269250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6F04-F4DA-6214-3FFB-5842E60B8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FD46B-95B0-F14C-B199-87400924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L'AVENANT 1 À L’ACCORD CONVENTIONNEL INTERPROFESSIONNEL RELATIF AUX STRUCTURES DE SANTÉ PLURI PROFESSIONNELLES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9877D51-5560-D4D6-F7B6-29D148451797}"/>
              </a:ext>
            </a:extLst>
          </p:cNvPr>
          <p:cNvSpPr txBox="1">
            <a:spLocks/>
          </p:cNvSpPr>
          <p:nvPr/>
        </p:nvSpPr>
        <p:spPr>
          <a:xfrm>
            <a:off x="838200" y="2277581"/>
            <a:ext cx="10738449" cy="38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47B061"/>
                </a:solidFill>
              </a:rPr>
              <a:t>Cet avenant inscrit des mesures d’évolution de la rémunération versée aux structures :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E027F9A-86F6-D063-5968-8726FD5F0909}"/>
              </a:ext>
            </a:extLst>
          </p:cNvPr>
          <p:cNvSpPr txBox="1">
            <a:spLocks/>
          </p:cNvSpPr>
          <p:nvPr/>
        </p:nvSpPr>
        <p:spPr>
          <a:xfrm>
            <a:off x="990600" y="2844048"/>
            <a:ext cx="10515600" cy="352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Nouvel indicateur crise sanitaire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Intégration des infirmiers en pratique avancée (IPA)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Indicateurs relatifs aux actions de santé publique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Nouvel indicateur relatif à la mise en place par la structure d’une démarche qualité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La participation de la structure au dispositif </a:t>
            </a:r>
            <a:r>
              <a:rPr lang="fr-FR" sz="2000" b="1" dirty="0"/>
              <a:t>« Service d’Accès aux Soins » (SAS)</a:t>
            </a:r>
            <a:endParaRPr lang="fr-F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Indicateur implication des usagers</a:t>
            </a:r>
            <a:endParaRPr lang="fr-FR" sz="2000" b="1" dirty="0">
              <a:solidFill>
                <a:srgbClr val="47B061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2A08B43-0D73-090A-D60F-63CACBF56035}"/>
              </a:ext>
            </a:extLst>
          </p:cNvPr>
          <p:cNvSpPr txBox="1">
            <a:spLocks/>
          </p:cNvSpPr>
          <p:nvPr/>
        </p:nvSpPr>
        <p:spPr>
          <a:xfrm>
            <a:off x="270295" y="6216829"/>
            <a:ext cx="567906" cy="276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1100" dirty="0"/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306313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46B7C-2F93-CC04-1286-71BB22A9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RÈGLES DE VALIDITÉ DE L’ACI MSP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B525F3-D894-824E-7DD9-02FFACD2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7303"/>
            <a:ext cx="10515600" cy="171665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08545"/>
                </a:solidFill>
              </a:rPr>
              <a:t>Double condition pour obtenir la signature de l’accord :</a:t>
            </a:r>
            <a:endParaRPr lang="fr-FR" dirty="0">
              <a:solidFill>
                <a:srgbClr val="F08545"/>
              </a:solidFill>
            </a:endParaRPr>
          </a:p>
          <a:p>
            <a:r>
              <a:rPr lang="fr-FR" dirty="0"/>
              <a:t>La signature par des organisations syndicales de médecins reconnues représentatives au niveau national</a:t>
            </a:r>
          </a:p>
          <a:p>
            <a:r>
              <a:rPr lang="fr-FR" dirty="0"/>
              <a:t>La signature par </a:t>
            </a:r>
            <a:r>
              <a:rPr lang="fr-FR" b="1" dirty="0">
                <a:solidFill>
                  <a:srgbClr val="F08545"/>
                </a:solidFill>
              </a:rPr>
              <a:t>3 organisations syndicales représentant ensemble au moins 50 % des effectifs concernés</a:t>
            </a:r>
            <a:endParaRPr lang="fr-FR" dirty="0">
              <a:solidFill>
                <a:srgbClr val="F08545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351CB56-6A10-CB0A-7B3E-36CAFA12D9DE}"/>
              </a:ext>
            </a:extLst>
          </p:cNvPr>
          <p:cNvSpPr txBox="1">
            <a:spLocks/>
          </p:cNvSpPr>
          <p:nvPr/>
        </p:nvSpPr>
        <p:spPr>
          <a:xfrm>
            <a:off x="990601" y="1690688"/>
            <a:ext cx="10515600" cy="145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08545"/>
                </a:solidFill>
              </a:rPr>
              <a:t>Validité de l’accord</a:t>
            </a:r>
            <a:r>
              <a:rPr lang="fr-FR" dirty="0">
                <a:solidFill>
                  <a:srgbClr val="F08545"/>
                </a:solidFill>
              </a:rPr>
              <a:t> </a:t>
            </a:r>
            <a:r>
              <a:rPr lang="fr-FR" i="1" dirty="0"/>
              <a:t>(article L. 162-14-1-2 du code de la sécurité sociale)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« </a:t>
            </a:r>
            <a:r>
              <a:rPr lang="fr-FR" i="1" dirty="0"/>
              <a:t>La validité des accords interprofessionnels relatifs aux maisons de santé est subordonnée à leur signature par au moins trois organisations représentatives des professions qui exercent dans les maisons de santé, représentant ensemble au moins 50 % des effectifs concernés </a:t>
            </a:r>
            <a:r>
              <a:rPr lang="fr-FR" dirty="0"/>
              <a:t>» (PLFSS 2023)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8F77B7F-FE15-8037-552C-4D132A6F0910}"/>
              </a:ext>
            </a:extLst>
          </p:cNvPr>
          <p:cNvCxnSpPr>
            <a:cxnSpLocks/>
          </p:cNvCxnSpPr>
          <p:nvPr/>
        </p:nvCxnSpPr>
        <p:spPr>
          <a:xfrm>
            <a:off x="838201" y="2153939"/>
            <a:ext cx="0" cy="690113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03E90A-469E-C036-8C04-38B844714ED5}"/>
              </a:ext>
            </a:extLst>
          </p:cNvPr>
          <p:cNvSpPr txBox="1">
            <a:spLocks/>
          </p:cNvSpPr>
          <p:nvPr/>
        </p:nvSpPr>
        <p:spPr>
          <a:xfrm>
            <a:off x="838200" y="5246509"/>
            <a:ext cx="10515600" cy="843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08545"/>
                </a:solidFill>
              </a:rPr>
              <a:t>Nouveauté pour ces négociations </a:t>
            </a:r>
            <a:r>
              <a:rPr lang="fr-FR" dirty="0"/>
              <a:t>: la </a:t>
            </a:r>
            <a:r>
              <a:rPr lang="fr-FR" b="1" dirty="0">
                <a:solidFill>
                  <a:srgbClr val="F08545"/>
                </a:solidFill>
              </a:rPr>
              <a:t>LFSS 2023</a:t>
            </a:r>
            <a:r>
              <a:rPr lang="fr-FR" dirty="0">
                <a:solidFill>
                  <a:srgbClr val="F08545"/>
                </a:solidFill>
              </a:rPr>
              <a:t> </a:t>
            </a:r>
            <a:r>
              <a:rPr lang="fr-FR" dirty="0"/>
              <a:t>reconnaît le </a:t>
            </a:r>
            <a:r>
              <a:rPr lang="fr-FR" b="1" dirty="0">
                <a:solidFill>
                  <a:srgbClr val="F08545"/>
                </a:solidFill>
              </a:rPr>
              <a:t>statut d’observateur </a:t>
            </a:r>
            <a:r>
              <a:rPr lang="fr-FR" dirty="0"/>
              <a:t>à l’association représentant les MSP « </a:t>
            </a:r>
            <a:r>
              <a:rPr lang="fr-FR" b="1" dirty="0" err="1">
                <a:solidFill>
                  <a:srgbClr val="F08545"/>
                </a:solidFill>
              </a:rPr>
              <a:t>AVECsanté</a:t>
            </a:r>
            <a:r>
              <a:rPr lang="fr-FR" b="1" dirty="0">
                <a:solidFill>
                  <a:srgbClr val="F08545"/>
                </a:solidFill>
              </a:rPr>
              <a:t> </a:t>
            </a:r>
            <a:r>
              <a:rPr lang="fr-FR" dirty="0"/>
              <a:t>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7CAAC-25B0-B927-A5F7-E0C68E9D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3 ORIENTATIONS POUR LA NÉGOCIATION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A81872-F55A-3494-6B18-6064DBF7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5122"/>
            <a:ext cx="10515600" cy="194957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rgbClr val="1FABF0"/>
                </a:solidFill>
              </a:rPr>
              <a:t>Simplifier le modèle de rémunération</a:t>
            </a:r>
            <a:r>
              <a:rPr lang="fr-FR" dirty="0">
                <a:solidFill>
                  <a:srgbClr val="1FABF0"/>
                </a:solidFill>
              </a:rPr>
              <a:t> </a:t>
            </a:r>
            <a:r>
              <a:rPr lang="fr-FR" b="1" dirty="0">
                <a:solidFill>
                  <a:srgbClr val="1FABF0"/>
                </a:solidFill>
              </a:rPr>
              <a:t>et accompagner les MSP </a:t>
            </a:r>
            <a:r>
              <a:rPr lang="fr-FR" dirty="0"/>
              <a:t>aux différentes étapes de leur évolution.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rgbClr val="1FABF0"/>
                </a:solidFill>
              </a:rPr>
              <a:t>Aider à la constitution d’une équipe</a:t>
            </a:r>
            <a:r>
              <a:rPr lang="fr-FR" dirty="0">
                <a:solidFill>
                  <a:srgbClr val="1FABF0"/>
                </a:solidFill>
              </a:rPr>
              <a:t> </a:t>
            </a:r>
            <a:r>
              <a:rPr lang="fr-FR" dirty="0"/>
              <a:t>au sein de la MSP pour </a:t>
            </a:r>
            <a:r>
              <a:rPr lang="fr-FR" b="1" dirty="0">
                <a:solidFill>
                  <a:srgbClr val="1FABF0"/>
                </a:solidFill>
              </a:rPr>
              <a:t>renforcer le travail en équipe </a:t>
            </a:r>
            <a:r>
              <a:rPr lang="fr-FR" dirty="0"/>
              <a:t>et redonner du temps médical.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rgbClr val="1FABF0"/>
                </a:solidFill>
              </a:rPr>
              <a:t>Reconnaître la notion d’équipe</a:t>
            </a:r>
            <a:r>
              <a:rPr lang="fr-FR" dirty="0">
                <a:solidFill>
                  <a:srgbClr val="1FABF0"/>
                </a:solidFill>
              </a:rPr>
              <a:t> </a:t>
            </a:r>
            <a:r>
              <a:rPr lang="fr-FR" dirty="0"/>
              <a:t>en valorisant davantage la coordination entre professionnels.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94B3CB-F1F8-AAEC-6EF0-50D93CB0D4F9}"/>
              </a:ext>
            </a:extLst>
          </p:cNvPr>
          <p:cNvSpPr txBox="1">
            <a:spLocks/>
          </p:cNvSpPr>
          <p:nvPr/>
        </p:nvSpPr>
        <p:spPr>
          <a:xfrm>
            <a:off x="838200" y="1932316"/>
            <a:ext cx="10515600" cy="74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dirty="0"/>
              <a:t>Une lettre de cadrage a été adressée par la Ministre de la Santé et de l’Accès aux soins le 18 octobre 2024.</a:t>
            </a:r>
          </a:p>
        </p:txBody>
      </p:sp>
      <p:pic>
        <p:nvPicPr>
          <p:cNvPr id="6" name="Graphique 5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1FAA50D6-A549-759D-FEBD-D8678B426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406316">
            <a:off x="9301955" y="4891238"/>
            <a:ext cx="1279387" cy="12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6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4373-2E9F-108A-2785-8BE16D310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819B0-5AEA-33BC-D055-3DBD0459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2. AIDER À LA CONSTITUTION D'UNE ÉQUIPE AU SEIN DE LA MSP POUR RENFORCER LE TRAVAIL EN ÉQUIPE ET REDONNER DU TEMPS MÉDICAL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1FF3C-5C82-3E17-A9E8-45A217E50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615"/>
            <a:ext cx="10515600" cy="92557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seconde orientation consiste à renforcer le travail en équipe et redonner du temps médical.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79B3802-A13F-739E-89AE-64EF6675E4ED}"/>
              </a:ext>
            </a:extLst>
          </p:cNvPr>
          <p:cNvSpPr txBox="1">
            <a:spLocks/>
          </p:cNvSpPr>
          <p:nvPr/>
        </p:nvSpPr>
        <p:spPr>
          <a:xfrm>
            <a:off x="838200" y="2975574"/>
            <a:ext cx="10515600" cy="226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47B061"/>
                </a:solidFill>
              </a:rPr>
              <a:t>Mesures :</a:t>
            </a:r>
            <a:endParaRPr lang="fr-FR" dirty="0">
              <a:solidFill>
                <a:srgbClr val="47B061"/>
              </a:solidFill>
            </a:endParaRPr>
          </a:p>
          <a:p>
            <a:pPr>
              <a:lnSpc>
                <a:spcPct val="100000"/>
              </a:lnSpc>
            </a:pPr>
            <a:r>
              <a:rPr lang="fr-FR" b="1" dirty="0"/>
              <a:t>Transposer le dispositif assistant médical </a:t>
            </a:r>
            <a:r>
              <a:rPr lang="fr-FR" dirty="0"/>
              <a:t>en créant une aide à l'emploi pour la MSP (versement de l'aide à la structure ; mutualisation des objectifs)</a:t>
            </a:r>
          </a:p>
          <a:p>
            <a:pPr>
              <a:lnSpc>
                <a:spcPct val="100000"/>
              </a:lnSpc>
            </a:pPr>
            <a:r>
              <a:rPr lang="fr-FR" b="1" dirty="0"/>
              <a:t>Renforcer les fonctions supports nécessaires à la bonne coordination au sein de la MSP </a:t>
            </a:r>
            <a:r>
              <a:rPr lang="fr-FR" dirty="0"/>
              <a:t>(mise à disposition de l'équipe et non uniquement du médecin ; développer et valoriser la professionnalisation des coordinateurs ; ...)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14C075B-62C6-B37C-3AD5-315B56157614}"/>
              </a:ext>
            </a:extLst>
          </p:cNvPr>
          <p:cNvSpPr/>
          <p:nvPr/>
        </p:nvSpPr>
        <p:spPr>
          <a:xfrm>
            <a:off x="741872" y="2078966"/>
            <a:ext cx="10611928" cy="638355"/>
          </a:xfrm>
          <a:prstGeom prst="roundRect">
            <a:avLst/>
          </a:prstGeom>
          <a:noFill/>
          <a:ln w="19050">
            <a:solidFill>
              <a:srgbClr val="47B0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5FE1AF33-F2DB-98B9-0FEB-A1892E0F6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406316">
            <a:off x="370565" y="232462"/>
            <a:ext cx="474259" cy="4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993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040E93D-4E9C-4793-B4A4-C6F66F4E0369}" vid="{EEC9CC21-CD73-4DC4-BFC9-E347946D29E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e7b742-ad15-4a42-b856-bb3a129416e2">
      <Terms xmlns="http://schemas.microsoft.com/office/infopath/2007/PartnerControls"/>
    </lcf76f155ced4ddcb4097134ff3c332f>
    <TaxCatchAll xmlns="99630fb9-db94-48b5-8f0b-6967f3839ed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A7C69DD3B7946B82F585A0B220E28" ma:contentTypeVersion="19" ma:contentTypeDescription="Crée un document." ma:contentTypeScope="" ma:versionID="01d471c71e393033fa5b8df554652589">
  <xsd:schema xmlns:xsd="http://www.w3.org/2001/XMLSchema" xmlns:xs="http://www.w3.org/2001/XMLSchema" xmlns:p="http://schemas.microsoft.com/office/2006/metadata/properties" xmlns:ns2="99630fb9-db94-48b5-8f0b-6967f3839ed0" xmlns:ns3="06e7b742-ad15-4a42-b856-bb3a129416e2" targetNamespace="http://schemas.microsoft.com/office/2006/metadata/properties" ma:root="true" ma:fieldsID="a2c130a5a1c1de78f7cb6d37c8e6766e" ns2:_="" ns3:_="">
    <xsd:import namespace="99630fb9-db94-48b5-8f0b-6967f3839ed0"/>
    <xsd:import namespace="06e7b742-ad15-4a42-b856-bb3a129416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30fb9-db94-48b5-8f0b-6967f3839e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388bf-693d-4ae3-a9f1-98ef03e13195}" ma:internalName="TaxCatchAll" ma:showField="CatchAllData" ma:web="99630fb9-db94-48b5-8f0b-6967f3839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7b742-ad15-4a42-b856-bb3a12941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28b8612-ff84-406f-80e4-6c1e3bafe4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5D7C8E-5B09-4F13-B14C-BE1175D45BE0}">
  <ds:schemaRefs>
    <ds:schemaRef ds:uri="http://schemas.microsoft.com/office/2006/metadata/properties"/>
    <ds:schemaRef ds:uri="http://schemas.microsoft.com/office/infopath/2007/PartnerControls"/>
    <ds:schemaRef ds:uri="06e7b742-ad15-4a42-b856-bb3a129416e2"/>
    <ds:schemaRef ds:uri="99630fb9-db94-48b5-8f0b-6967f3839ed0"/>
  </ds:schemaRefs>
</ds:datastoreItem>
</file>

<file path=customXml/itemProps2.xml><?xml version="1.0" encoding="utf-8"?>
<ds:datastoreItem xmlns:ds="http://schemas.openxmlformats.org/officeDocument/2006/customXml" ds:itemID="{FE7B9BE6-4C24-4F6C-992E-2D5F7860A5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630fb9-db94-48b5-8f0b-6967f3839ed0"/>
    <ds:schemaRef ds:uri="06e7b742-ad15-4a42-b856-bb3a129416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C8B206-A263-4121-9166-642B376A40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PPT AVECsanté 2024 VF</Template>
  <TotalTime>2700</TotalTime>
  <Words>1719</Words>
  <Application>Microsoft Office PowerPoint</Application>
  <PresentationFormat>Grand écran</PresentationFormat>
  <Paragraphs>170</Paragraphs>
  <Slides>40</Slides>
  <Notes>1</Notes>
  <HiddenSlides>6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IBM Plex Sans</vt:lpstr>
      <vt:lpstr>Wingdings</vt:lpstr>
      <vt:lpstr>Thème Office</vt:lpstr>
      <vt:lpstr>AVENANT 2 DE L’ACI</vt:lpstr>
      <vt:lpstr>QUELQUES RAPPELS</vt:lpstr>
      <vt:lpstr>L'ACCORD CONVENTIONNEL INTERPROFESSIONNEL RELATIF AUX STRUCTURES DE SANTÉ PLURI PROFESSIONNELLES</vt:lpstr>
      <vt:lpstr>L'ACCORD CONVENTIONNEL INTERPROFESSIONNEL RELATIF AUX STRUCTURES DE SANTÉ PLURI PROFESSIONNELLES</vt:lpstr>
      <vt:lpstr>L'AVENANT 1 À L’ACCORD CONVENTIONNEL INTERPROFESSIONNEL RELATIF AUX STRUCTURES DE SANTÉ PLURI PROFESSIONNELLES</vt:lpstr>
      <vt:lpstr>L'AVENANT 1 À L’ACCORD CONVENTIONNEL INTERPROFESSIONNEL RELATIF AUX STRUCTURES DE SANTÉ PLURI PROFESSIONNELLES</vt:lpstr>
      <vt:lpstr>LES RÈGLES DE VALIDITÉ DE L’ACI MSP</vt:lpstr>
      <vt:lpstr>3 ORIENTATIONS POUR LA NÉGOCIATION</vt:lpstr>
      <vt:lpstr>2. AIDER À LA CONSTITUTION D'UNE ÉQUIPE AU SEIN DE LA MSP POUR RENFORCER LE TRAVAIL EN ÉQUIPE ET REDONNER DU TEMPS MÉDICAL</vt:lpstr>
      <vt:lpstr>3. RECONNAÎTRE LA NOTION D'ÉQUIPE EN VALORISANT DAVANTAGE LA COORDINATION ENTRE PROFESSIONNELS</vt:lpstr>
      <vt:lpstr>L’actualité</vt:lpstr>
      <vt:lpstr>LE NOUVEAU MODÈLE ACI (en cours de négo)</vt:lpstr>
      <vt:lpstr>PRINCIPALES PROPOSITIONS SUR LES ÉVOLUTIONS À VENIR</vt:lpstr>
      <vt:lpstr>PRINCIPALES PROPOSITIONS SUR LES ÉVOLUTIONS À VENIR</vt:lpstr>
      <vt:lpstr>ARCHITECTURE DU NOUVEAU MODÈLE</vt:lpstr>
      <vt:lpstr>SOCLE</vt:lpstr>
      <vt:lpstr>Présentation PowerPoint</vt:lpstr>
      <vt:lpstr>FOCUS : SOUTENIR LES MSP EN DIFFICULTÉ</vt:lpstr>
      <vt:lpstr>Présentation PowerPoint</vt:lpstr>
      <vt:lpstr>Présentation PowerPoint</vt:lpstr>
      <vt:lpstr>LES MODULATEURS</vt:lpstr>
      <vt:lpstr>MISSIONS OPTIONNELLES</vt:lpstr>
      <vt:lpstr>FOCUS DÉMARCHE QUALITÉ</vt:lpstr>
      <vt:lpstr>FOCUS SANTÉ ENVIRONNEMENTALE</vt:lpstr>
      <vt:lpstr>INTÉGRER UN INDICATEUR SANTÉ ENVIRONNEMENTALE</vt:lpstr>
      <vt:lpstr>INTÉGRER UN INDICATEUR SANTÉ ENVIRONNEMENTALE</vt:lpstr>
      <vt:lpstr>SANTÉ PUBLIQUE / NOUVEAU FORFAIT : MODALITÉS DE CALCUL</vt:lpstr>
      <vt:lpstr>INDICATEURS « SANTÉ PUBLIQUE EN MSP »</vt:lpstr>
      <vt:lpstr>AIDES À LA CONSTITUTION D’UNE ÉQUIPE (LES FONCTIONS AIDÉES)</vt:lpstr>
      <vt:lpstr>FONCTIONS ET MISSIONS TRANSVERSES</vt:lpstr>
      <vt:lpstr>SYNTHÈSE SUR LE NOUVEAU MODÈLE</vt:lpstr>
      <vt:lpstr>Merci pour votre attention</vt:lpstr>
      <vt:lpstr>Présentation PowerPoint</vt:lpstr>
      <vt:lpstr>EN DÉTAIL : RÉMUNÉRATION POUR LE SOCLE ET MODULATEURS</vt:lpstr>
      <vt:lpstr>EN DÉTAIL : MISSIONS OPTIONNELLES</vt:lpstr>
      <vt:lpstr>RÉMUNÉRATION À LA QUALITÉ DES PRATIQUES</vt:lpstr>
      <vt:lpstr>LES PROJECTIONS ÉCONOMIQUES POUR LES MSP</vt:lpstr>
      <vt:lpstr>PROPOSITIONS À DATE DU 03/04 : SIMULATION TYPE AVEC LES PARAMÈTRES PROPOSÉS</vt:lpstr>
      <vt:lpstr>PROPOSITIONS À DATE DU 03/04 : SIMULATION TYPE AVEC LES PARAMÈTRES PROPOSÉS</vt:lpstr>
      <vt:lpstr>PROPOSITIONS À DATE DU 03/04 : SIMULATION TYPE AVEC LES PARAMÈTRES PROPOSÉS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Rateau</dc:creator>
  <cp:lastModifiedBy>Manon RAYNAL</cp:lastModifiedBy>
  <cp:revision>4</cp:revision>
  <dcterms:created xsi:type="dcterms:W3CDTF">2024-03-27T08:32:46Z</dcterms:created>
  <dcterms:modified xsi:type="dcterms:W3CDTF">2025-09-25T11:15:52Z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0x010100497A7C69DD3B7946B82F585A0B220E28</vt:lpwstr>
  </property>
</Properties>
</file>